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0.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1.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55" r:id="rId7"/>
    <p:sldMasterId id="2147483874" r:id="rId8"/>
    <p:sldMasterId id="2147483884" r:id="rId9"/>
    <p:sldMasterId id="2147483896" r:id="rId10"/>
    <p:sldMasterId id="2147483906" r:id="rId11"/>
    <p:sldMasterId id="2147483962" r:id="rId12"/>
  </p:sldMasterIdLst>
  <p:notesMasterIdLst>
    <p:notesMasterId r:id="rId74"/>
  </p:notesMasterIdLst>
  <p:handoutMasterIdLst>
    <p:handoutMasterId r:id="rId75"/>
  </p:handoutMasterIdLst>
  <p:sldIdLst>
    <p:sldId id="278" r:id="rId13"/>
    <p:sldId id="415" r:id="rId14"/>
    <p:sldId id="410" r:id="rId15"/>
    <p:sldId id="404" r:id="rId16"/>
    <p:sldId id="405" r:id="rId17"/>
    <p:sldId id="406" r:id="rId18"/>
    <p:sldId id="407" r:id="rId19"/>
    <p:sldId id="408" r:id="rId20"/>
    <p:sldId id="409" r:id="rId21"/>
    <p:sldId id="474" r:id="rId22"/>
    <p:sldId id="473" r:id="rId23"/>
    <p:sldId id="411" r:id="rId24"/>
    <p:sldId id="358" r:id="rId25"/>
    <p:sldId id="359" r:id="rId26"/>
    <p:sldId id="360" r:id="rId27"/>
    <p:sldId id="361" r:id="rId28"/>
    <p:sldId id="362" r:id="rId29"/>
    <p:sldId id="320" r:id="rId30"/>
    <p:sldId id="475" r:id="rId31"/>
    <p:sldId id="476" r:id="rId32"/>
    <p:sldId id="477" r:id="rId33"/>
    <p:sldId id="478" r:id="rId34"/>
    <p:sldId id="479" r:id="rId35"/>
    <p:sldId id="480" r:id="rId36"/>
    <p:sldId id="413" r:id="rId37"/>
    <p:sldId id="392" r:id="rId38"/>
    <p:sldId id="414" r:id="rId39"/>
    <p:sldId id="417" r:id="rId40"/>
    <p:sldId id="418" r:id="rId41"/>
    <p:sldId id="419" r:id="rId42"/>
    <p:sldId id="420" r:id="rId43"/>
    <p:sldId id="421" r:id="rId44"/>
    <p:sldId id="422" r:id="rId45"/>
    <p:sldId id="423" r:id="rId46"/>
    <p:sldId id="464" r:id="rId47"/>
    <p:sldId id="467" r:id="rId48"/>
    <p:sldId id="455" r:id="rId49"/>
    <p:sldId id="460" r:id="rId50"/>
    <p:sldId id="456" r:id="rId51"/>
    <p:sldId id="457" r:id="rId52"/>
    <p:sldId id="461" r:id="rId53"/>
    <p:sldId id="462" r:id="rId54"/>
    <p:sldId id="463" r:id="rId55"/>
    <p:sldId id="319" r:id="rId56"/>
    <p:sldId id="481" r:id="rId57"/>
    <p:sldId id="391" r:id="rId58"/>
    <p:sldId id="394" r:id="rId59"/>
    <p:sldId id="395" r:id="rId60"/>
    <p:sldId id="396" r:id="rId61"/>
    <p:sldId id="397" r:id="rId62"/>
    <p:sldId id="424" r:id="rId63"/>
    <p:sldId id="363" r:id="rId64"/>
    <p:sldId id="364" r:id="rId65"/>
    <p:sldId id="365" r:id="rId66"/>
    <p:sldId id="366" r:id="rId67"/>
    <p:sldId id="367" r:id="rId68"/>
    <p:sldId id="368" r:id="rId69"/>
    <p:sldId id="369" r:id="rId70"/>
    <p:sldId id="370" r:id="rId71"/>
    <p:sldId id="381" r:id="rId72"/>
    <p:sldId id="382" r:id="rId73"/>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9" autoAdjust="0"/>
  </p:normalViewPr>
  <p:slideViewPr>
    <p:cSldViewPr snapToGrid="0" showGuides="1">
      <p:cViewPr varScale="1">
        <p:scale>
          <a:sx n="84" d="100"/>
          <a:sy n="84" d="100"/>
        </p:scale>
        <p:origin x="30" y="282"/>
      </p:cViewPr>
      <p:guideLst>
        <p:guide orient="horz" pos="2183"/>
        <p:guide pos="3840"/>
      </p:guideLst>
    </p:cSldViewPr>
  </p:slideViewPr>
  <p:notesTextViewPr>
    <p:cViewPr>
      <p:scale>
        <a:sx n="3" d="2"/>
        <a:sy n="3" d="2"/>
      </p:scale>
      <p:origin x="0" y="0"/>
    </p:cViewPr>
  </p:notesTextViewPr>
  <p:sorterViewPr>
    <p:cViewPr varScale="1">
      <p:scale>
        <a:sx n="100" d="100"/>
        <a:sy n="100" d="100"/>
      </p:scale>
      <p:origin x="0" y="-206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E8CC44F-CFB5-4798-9A42-9E0171C329FA}" type="datetimeFigureOut">
              <a:rPr lang="ko-KR" altLang="en-US" smtClean="0"/>
              <a:t>2021-07-07</a:t>
            </a:fld>
            <a:endParaRPr lang="ko-KR" altLang="en-US"/>
          </a:p>
        </p:txBody>
      </p:sp>
      <p:sp>
        <p:nvSpPr>
          <p:cNvPr id="4" name="바닥글 개체 틀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9E65ED62-573E-4388-B38A-7DC3B9681C02}" type="slidenum">
              <a:rPr lang="ko-KR" altLang="en-US" smtClean="0"/>
              <a:t>‹#›</a:t>
            </a:fld>
            <a:endParaRPr lang="ko-KR" altLang="en-US"/>
          </a:p>
        </p:txBody>
      </p:sp>
    </p:spTree>
    <p:extLst>
      <p:ext uri="{BB962C8B-B14F-4D97-AF65-F5344CB8AC3E}">
        <p14:creationId xmlns:p14="http://schemas.microsoft.com/office/powerpoint/2010/main" val="165896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2021-07-07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8063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22275" y="1241425"/>
            <a:ext cx="5953125" cy="3349625"/>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3175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48CB0-5F54-4984-84E6-1D22D32781CA}"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33381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a:solidFill>
                  <a:schemeClr val="tx1"/>
                </a:solidFill>
                <a:effectLst/>
                <a:latin typeface="Segoe UI" panose="020B0502040204020203" pitchFamily="34" charset="0"/>
                <a:ea typeface="+mn-ea"/>
                <a:cs typeface="+mn-cs"/>
              </a:rPr>
              <a:t>We are helping development teams </a:t>
            </a:r>
            <a:r>
              <a:rPr lang="en-US" sz="800" b="1" kern="1200">
                <a:solidFill>
                  <a:schemeClr val="tx1"/>
                </a:solidFill>
                <a:effectLst/>
                <a:latin typeface="Segoe UI" panose="020B0502040204020203" pitchFamily="34" charset="0"/>
                <a:ea typeface="+mn-ea"/>
                <a:cs typeface="+mn-cs"/>
              </a:rPr>
              <a:t>code, collaborate, and ship </a:t>
            </a:r>
            <a:r>
              <a:rPr lang="en-US" sz="800" kern="1200">
                <a:solidFill>
                  <a:schemeClr val="tx1"/>
                </a:solidFill>
                <a:effectLst/>
                <a:latin typeface="Segoe UI" panose="020B0502040204020203" pitchFamily="34" charset="0"/>
                <a:ea typeface="+mn-ea"/>
                <a:cs typeface="+mn-cs"/>
              </a:rPr>
              <a:t>their internal and customer-facing apps even while working as a remotely distributed teams.</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No matter where you are, every developer is welcome.</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Whether you build apps with Java, Node.js, Python, or .NET, we support your tools,  your languages, and your apps.</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We continue to innovate and support your language of choice.</a:t>
            </a:r>
            <a:endParaRPr lang="en-CA" sz="8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endParaRPr lang="en-CA" sz="800"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363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22275" y="1241425"/>
            <a:ext cx="5953125" cy="3349625"/>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9426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996096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708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7796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2537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43387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Key Takeaway: </a:t>
            </a:r>
            <a:r>
              <a:rPr lang="en-US"/>
              <a:t>These top 10 best practice are a blend of the most impactful (reduce the most risk) and the easiest/fastest to implement in a typical organization.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1. Operationalize Secure Score for cleaning up risk – </a:t>
            </a:r>
            <a:r>
              <a:rPr lang="en-US" sz="800" b="0" kern="1200">
                <a:solidFill>
                  <a:schemeClr val="tx1"/>
                </a:solidFill>
                <a:latin typeface="Segoe UI" panose="020B0502040204020203" pitchFamily="34" charset="0"/>
                <a:ea typeface="+mn-ea"/>
                <a:cs typeface="+mn-cs"/>
              </a:rPr>
              <a:t>Assign ownership of Secure Score tasks to ensure organizational risk is seen, understood, and continuously reduced.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2. Passwordless or MFA for admins </a:t>
            </a:r>
            <a:r>
              <a:rPr lang="en-US" sz="800" b="0" kern="1200">
                <a:solidFill>
                  <a:schemeClr val="tx1"/>
                </a:solidFill>
                <a:latin typeface="Segoe UI" panose="020B0502040204020203" pitchFamily="34" charset="0"/>
                <a:ea typeface="+mn-ea"/>
                <a:cs typeface="+mn-cs"/>
              </a:rPr>
              <a:t>– Ensure you are enabling this critical mitigation to common attacks for admins first (and then all users)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3. Enterprise Segmentation and Zero Trust </a:t>
            </a:r>
            <a:r>
              <a:rPr lang="en-US" sz="800" b="0" kern="1200">
                <a:solidFill>
                  <a:schemeClr val="tx1"/>
                </a:solidFill>
                <a:latin typeface="Segoe UI" panose="020B0502040204020203" pitchFamily="34" charset="0"/>
                <a:ea typeface="+mn-ea"/>
                <a:cs typeface="+mn-cs"/>
              </a:rPr>
              <a:t>– Ensure that you are applying a coherent enterprise level segmentation strategy based on organizational risk and aligning all teams to it (vs. a ‘flat network’ or a ‘bottom up’ technical network strategy that lacks business context)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4. Enable Threat protection for Azure Resources </a:t>
            </a:r>
            <a:r>
              <a:rPr lang="en-US" sz="800" b="0" kern="1200">
                <a:solidFill>
                  <a:schemeClr val="tx1"/>
                </a:solidFill>
                <a:latin typeface="Segoe UI" panose="020B0502040204020203" pitchFamily="34" charset="0"/>
                <a:ea typeface="+mn-ea"/>
                <a:cs typeface="+mn-cs"/>
              </a:rPr>
              <a:t>– Attacks happen every day so you need to ensure you are monitoring and responding to these threats quickly across your resources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5. Follow guidance to secure your DevOps </a:t>
            </a:r>
            <a:r>
              <a:rPr lang="en-US" sz="800" b="0" kern="1200">
                <a:solidFill>
                  <a:schemeClr val="tx1"/>
                </a:solidFill>
                <a:latin typeface="Segoe UI" panose="020B0502040204020203" pitchFamily="34" charset="0"/>
                <a:ea typeface="+mn-ea"/>
                <a:cs typeface="+mn-cs"/>
              </a:rPr>
              <a:t>– Ensure security is built into your DevOps culture and processes to ensure risk mitigations keep up with the pace of innovation.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6. Assign and Publish Roles/Responsibilities – </a:t>
            </a:r>
            <a:r>
              <a:rPr lang="en-US" sz="900" b="0" kern="1200">
                <a:solidFill>
                  <a:schemeClr val="tx1"/>
                </a:solidFill>
                <a:latin typeface="Segoe UI" panose="020B0502040204020203" pitchFamily="34" charset="0"/>
                <a:ea typeface="+mn-ea"/>
                <a:cs typeface="+mn-cs"/>
              </a:rPr>
              <a:t>Assign clear ownership of security decisions to ensure they are rapidly made, reducing common blockers to cloud migration and risk reduction.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7. Choose Firewall Strategy </a:t>
            </a:r>
            <a:r>
              <a:rPr lang="en-US" sz="900" b="0" kern="1200">
                <a:solidFill>
                  <a:schemeClr val="tx1"/>
                </a:solidFill>
                <a:latin typeface="Segoe UI" panose="020B0502040204020203" pitchFamily="34" charset="0"/>
                <a:ea typeface="+mn-ea"/>
                <a:cs typeface="+mn-cs"/>
              </a:rPr>
              <a:t>– Choose whether to use built in Azure Firewall capabilities or </a:t>
            </a:r>
            <a:r>
              <a:rPr lang="en-US" sz="900" b="0" i="0" kern="1200">
                <a:solidFill>
                  <a:schemeClr val="tx1"/>
                </a:solidFill>
                <a:latin typeface="Segoe UI" panose="020B0502040204020203" pitchFamily="34" charset="0"/>
                <a:ea typeface="+mn-ea"/>
                <a:cs typeface="+mn-cs"/>
              </a:rPr>
              <a:t>integrate </a:t>
            </a:r>
            <a:r>
              <a:rPr lang="en-US" sz="900" i="0">
                <a:gradFill>
                  <a:gsLst>
                    <a:gs pos="1250">
                      <a:srgbClr val="1A1A1A"/>
                    </a:gs>
                    <a:gs pos="100000">
                      <a:srgbClr val="1A1A1A"/>
                    </a:gs>
                  </a:gsLst>
                  <a:lin ang="5400000" scaled="0"/>
                </a:gradFill>
              </a:rPr>
              <a:t>security capabilities </a:t>
            </a:r>
            <a:br>
              <a:rPr lang="en-US" sz="900" i="0">
                <a:gradFill>
                  <a:gsLst>
                    <a:gs pos="1250">
                      <a:srgbClr val="1A1A1A"/>
                    </a:gs>
                    <a:gs pos="100000">
                      <a:srgbClr val="1A1A1A"/>
                    </a:gs>
                  </a:gsLst>
                  <a:lin ang="5400000" scaled="0"/>
                </a:gradFill>
              </a:rPr>
            </a:br>
            <a:r>
              <a:rPr lang="en-US" sz="900" i="0">
                <a:gradFill>
                  <a:gsLst>
                    <a:gs pos="1250">
                      <a:srgbClr val="1A1A1A"/>
                    </a:gs>
                    <a:gs pos="100000">
                      <a:srgbClr val="1A1A1A"/>
                    </a:gs>
                  </a:gsLst>
                  <a:lin ang="5400000" scaled="0"/>
                </a:gradFill>
              </a:rPr>
              <a:t>from a 3</a:t>
            </a:r>
            <a:r>
              <a:rPr lang="en-US" sz="900" i="0" baseline="30000">
                <a:gradFill>
                  <a:gsLst>
                    <a:gs pos="1250">
                      <a:srgbClr val="1A1A1A"/>
                    </a:gs>
                    <a:gs pos="100000">
                      <a:srgbClr val="1A1A1A"/>
                    </a:gs>
                  </a:gsLst>
                  <a:lin ang="5400000" scaled="0"/>
                </a:gradFill>
              </a:rPr>
              <a:t>rd</a:t>
            </a:r>
            <a:r>
              <a:rPr lang="en-US" sz="900" i="0">
                <a:gradFill>
                  <a:gsLst>
                    <a:gs pos="1250">
                      <a:srgbClr val="1A1A1A"/>
                    </a:gs>
                    <a:gs pos="100000">
                      <a:srgbClr val="1A1A1A"/>
                    </a:gs>
                  </a:gsLst>
                  <a:lin ang="5400000" scaled="0"/>
                </a:gradFill>
              </a:rPr>
              <a:t> party vendor.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0" kern="1200">
                <a:gradFill>
                  <a:gsLst>
                    <a:gs pos="1250">
                      <a:srgbClr val="1A1A1A"/>
                    </a:gs>
                    <a:gs pos="100000">
                      <a:srgbClr val="1A1A1A"/>
                    </a:gs>
                  </a:gsLst>
                  <a:lin ang="5400000" scaled="0"/>
                </a:gradFill>
                <a:latin typeface="Segoe UI" panose="020B0502040204020203" pitchFamily="34" charset="0"/>
                <a:ea typeface="+mn-ea"/>
                <a:cs typeface="+mn-cs"/>
              </a:rPr>
              <a:t>8</a:t>
            </a:r>
            <a:r>
              <a:rPr lang="en-US" sz="900" b="1" kern="1200">
                <a:solidFill>
                  <a:schemeClr val="tx1"/>
                </a:solidFill>
                <a:latin typeface="Segoe UI" panose="020B0502040204020203" pitchFamily="34" charset="0"/>
                <a:ea typeface="+mn-ea"/>
                <a:cs typeface="+mn-cs"/>
              </a:rPr>
              <a:t>. Implement Web Application Firewalls – </a:t>
            </a:r>
            <a:r>
              <a:rPr lang="en-US" sz="900" b="0" kern="1200">
                <a:solidFill>
                  <a:schemeClr val="tx1"/>
                </a:solidFill>
                <a:latin typeface="Segoe UI" panose="020B0502040204020203" pitchFamily="34" charset="0"/>
                <a:ea typeface="+mn-ea"/>
                <a:cs typeface="+mn-cs"/>
              </a:rPr>
              <a:t>Implement Web Application Firewall (WAF) capabilities from Microsoft or a 3</a:t>
            </a:r>
            <a:r>
              <a:rPr lang="en-US" sz="900" b="0" kern="1200" baseline="30000">
                <a:solidFill>
                  <a:schemeClr val="tx1"/>
                </a:solidFill>
                <a:latin typeface="Segoe UI" panose="020B0502040204020203" pitchFamily="34" charset="0"/>
                <a:ea typeface="+mn-ea"/>
                <a:cs typeface="+mn-cs"/>
              </a:rPr>
              <a:t>rd</a:t>
            </a:r>
            <a:r>
              <a:rPr lang="en-US" sz="900" b="0" kern="1200">
                <a:solidFill>
                  <a:schemeClr val="tx1"/>
                </a:solidFill>
                <a:latin typeface="Segoe UI" panose="020B0502040204020203" pitchFamily="34" charset="0"/>
                <a:ea typeface="+mn-ea"/>
                <a:cs typeface="+mn-cs"/>
              </a:rPr>
              <a:t> party vendor</a:t>
            </a:r>
            <a:endParaRPr lang="en-US" sz="900" b="0" kern="1200">
              <a:solidFill>
                <a:schemeClr val="tx1"/>
              </a:solidFill>
              <a:latin typeface="Segoe UI" panose="020B0502040204020203" pitchFamily="34" charset="0"/>
              <a:ea typeface="Segoe UI" pitchFamily="34" charset="0"/>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9. Choose DDoS Mitigation for Critical Apps – </a:t>
            </a:r>
            <a:r>
              <a:rPr lang="en-US" sz="900" b="0" kern="1200">
                <a:solidFill>
                  <a:schemeClr val="tx1"/>
                </a:solidFill>
                <a:latin typeface="Segoe UI" panose="020B0502040204020203" pitchFamily="34" charset="0"/>
                <a:ea typeface="+mn-ea"/>
                <a:cs typeface="+mn-cs"/>
              </a:rPr>
              <a:t>Choose whether to implement DDoS protection from Microsoft or a 3</a:t>
            </a:r>
            <a:r>
              <a:rPr lang="en-US" sz="900" b="0" kern="1200" baseline="30000">
                <a:solidFill>
                  <a:schemeClr val="tx1"/>
                </a:solidFill>
                <a:latin typeface="Segoe UI" panose="020B0502040204020203" pitchFamily="34" charset="0"/>
                <a:ea typeface="+mn-ea"/>
                <a:cs typeface="+mn-cs"/>
              </a:rPr>
              <a:t>rd</a:t>
            </a:r>
            <a:r>
              <a:rPr lang="en-US" sz="900" b="0" kern="1200">
                <a:solidFill>
                  <a:schemeClr val="tx1"/>
                </a:solidFill>
                <a:latin typeface="Segoe UI" panose="020B0502040204020203" pitchFamily="34" charset="0"/>
                <a:ea typeface="+mn-ea"/>
                <a:cs typeface="+mn-cs"/>
              </a:rPr>
              <a:t> party vendor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10. Consider Retiring Legacy/Classic Technology – </a:t>
            </a:r>
            <a:r>
              <a:rPr lang="en-US" sz="900" b="0" kern="1200">
                <a:solidFill>
                  <a:schemeClr val="tx1"/>
                </a:solidFill>
                <a:latin typeface="Segoe UI" panose="020B0502040204020203" pitchFamily="34" charset="0"/>
                <a:ea typeface="+mn-ea"/>
                <a:cs typeface="+mn-cs"/>
              </a:rPr>
              <a:t>Consider whether you need to continue using existing legacy security technology such as Network IDS/IPS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kern="1200">
              <a:solidFill>
                <a:schemeClr val="tx1"/>
              </a:solidFill>
              <a:latin typeface="Segoe UI" panose="020B0502040204020203" pitchFamily="34" charset="0"/>
              <a:ea typeface="Segoe UI" pitchFamily="34" charset="0"/>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kern="1200">
              <a:solidFill>
                <a:schemeClr val="tx1"/>
              </a:solidFill>
              <a:latin typeface="Segoe UI" panose="020B0502040204020203" pitchFamily="34" charset="0"/>
              <a:ea typeface="+mn-ea"/>
              <a:cs typeface="+mn-cs"/>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7/7/2021 5:04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143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7/7/2021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7306636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53873908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1688413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6370934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7922409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18830625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805985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8240424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6748598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89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256791284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5242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9761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714423574"/>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679034762"/>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500078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38924060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573677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8523945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18348415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7426277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2787666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2422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0306072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8484871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8690267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793162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3641461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6901926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42893290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116CE-C4A3-4A05-B2D7-7C2E9A889C0F}"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2158180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116CE-C4A3-4A05-B2D7-7C2E9A889C0F}" type="datetimeFigureOut">
              <a:rPr lang="en-US" smtClean="0"/>
              <a:t>7/7/2021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8994883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116CE-C4A3-4A05-B2D7-7C2E9A889C0F}" type="datetimeFigureOut">
              <a:rPr lang="en-US" smtClean="0"/>
              <a:t>7/7/2021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084933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7/7/2021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3010037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19967774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352288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4890702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83005831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9564760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122327738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7639750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14694050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977646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7일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16880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0566440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2021-07-07</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40178926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247768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603416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3227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25218979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3221351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105305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54334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520152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530448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489400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3078904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043088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88074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5817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158021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545330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372350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1808237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58597613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83778965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215246090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4873467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6527291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305774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20019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99123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36401419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36013353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870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5484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270950022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138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92913416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2301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3580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40645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73529854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7/7/2021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39417364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66871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0624724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374177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1165960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133331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66307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41052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14187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7386145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9690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3789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7/7/2021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36867998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35593034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716536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46472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16420610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72590425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1910" y="1932277"/>
            <a:ext cx="8861644" cy="13333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63820" y="3524750"/>
            <a:ext cx="7297824" cy="1589593"/>
          </a:xfrm>
        </p:spPr>
        <p:txBody>
          <a:bodyPr/>
          <a:lstStyle>
            <a:lvl1pPr marL="0" indent="0" algn="ctr">
              <a:buNone/>
              <a:defRPr>
                <a:solidFill>
                  <a:schemeClr val="tx1">
                    <a:tint val="75000"/>
                  </a:schemeClr>
                </a:solidFill>
              </a:defRPr>
            </a:lvl1pPr>
            <a:lvl2pPr marL="414680" indent="0" algn="ctr">
              <a:buNone/>
              <a:defRPr>
                <a:solidFill>
                  <a:schemeClr val="tx1">
                    <a:tint val="75000"/>
                  </a:schemeClr>
                </a:solidFill>
              </a:defRPr>
            </a:lvl2pPr>
            <a:lvl3pPr marL="829361" indent="0" algn="ctr">
              <a:buNone/>
              <a:defRPr>
                <a:solidFill>
                  <a:schemeClr val="tx1">
                    <a:tint val="75000"/>
                  </a:schemeClr>
                </a:solidFill>
              </a:defRPr>
            </a:lvl3pPr>
            <a:lvl4pPr marL="1244041" indent="0" algn="ctr">
              <a:buNone/>
              <a:defRPr>
                <a:solidFill>
                  <a:schemeClr val="tx1">
                    <a:tint val="75000"/>
                  </a:schemeClr>
                </a:solidFill>
              </a:defRPr>
            </a:lvl4pPr>
            <a:lvl5pPr marL="1658722" indent="0" algn="ctr">
              <a:buNone/>
              <a:defRPr>
                <a:solidFill>
                  <a:schemeClr val="tx1">
                    <a:tint val="75000"/>
                  </a:schemeClr>
                </a:solidFill>
              </a:defRPr>
            </a:lvl5pPr>
            <a:lvl6pPr marL="2073402" indent="0" algn="ctr">
              <a:buNone/>
              <a:defRPr>
                <a:solidFill>
                  <a:schemeClr val="tx1">
                    <a:tint val="75000"/>
                  </a:schemeClr>
                </a:solidFill>
              </a:defRPr>
            </a:lvl6pPr>
            <a:lvl7pPr marL="2488082" indent="0" algn="ctr">
              <a:buNone/>
              <a:defRPr>
                <a:solidFill>
                  <a:schemeClr val="tx1">
                    <a:tint val="75000"/>
                  </a:schemeClr>
                </a:solidFill>
              </a:defRPr>
            </a:lvl7pPr>
            <a:lvl8pPr marL="2902763" indent="0" algn="ctr">
              <a:buNone/>
              <a:defRPr>
                <a:solidFill>
                  <a:schemeClr val="tx1">
                    <a:tint val="75000"/>
                  </a:schemeClr>
                </a:solidFill>
              </a:defRPr>
            </a:lvl8pPr>
            <a:lvl9pPr marL="331744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0585332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064024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3540" y="3997021"/>
            <a:ext cx="8861644" cy="1235390"/>
          </a:xfrm>
        </p:spPr>
        <p:txBody>
          <a:bodyPr anchor="t"/>
          <a:lstStyle>
            <a:lvl1pPr algn="l">
              <a:defRPr sz="3628" b="1" cap="all"/>
            </a:lvl1pPr>
          </a:lstStyle>
          <a:p>
            <a:r>
              <a:rPr lang="en-US" smtClean="0"/>
              <a:t>Click to edit Master title style</a:t>
            </a:r>
            <a:endParaRPr lang="en-US"/>
          </a:p>
        </p:txBody>
      </p:sp>
      <p:sp>
        <p:nvSpPr>
          <p:cNvPr id="3" name="Text Placeholder 2"/>
          <p:cNvSpPr>
            <a:spLocks noGrp="1"/>
          </p:cNvSpPr>
          <p:nvPr>
            <p:ph type="body" idx="1"/>
          </p:nvPr>
        </p:nvSpPr>
        <p:spPr>
          <a:xfrm>
            <a:off x="823540" y="2636364"/>
            <a:ext cx="8861644" cy="1360657"/>
          </a:xfrm>
        </p:spPr>
        <p:txBody>
          <a:bodyPr anchor="b"/>
          <a:lstStyle>
            <a:lvl1pPr marL="0" indent="0">
              <a:buNone/>
              <a:defRPr sz="1814">
                <a:solidFill>
                  <a:schemeClr val="tx1">
                    <a:tint val="75000"/>
                  </a:schemeClr>
                </a:solidFill>
              </a:defRPr>
            </a:lvl1pPr>
            <a:lvl2pPr marL="414680" indent="0">
              <a:buNone/>
              <a:defRPr sz="1633">
                <a:solidFill>
                  <a:schemeClr val="tx1">
                    <a:tint val="75000"/>
                  </a:schemeClr>
                </a:solidFill>
              </a:defRPr>
            </a:lvl2pPr>
            <a:lvl3pPr marL="829361" indent="0">
              <a:buNone/>
              <a:defRPr sz="1451">
                <a:solidFill>
                  <a:schemeClr val="tx1">
                    <a:tint val="75000"/>
                  </a:schemeClr>
                </a:solidFill>
              </a:defRPr>
            </a:lvl3pPr>
            <a:lvl4pPr marL="1244041" indent="0">
              <a:buNone/>
              <a:defRPr sz="1270">
                <a:solidFill>
                  <a:schemeClr val="tx1">
                    <a:tint val="75000"/>
                  </a:schemeClr>
                </a:solidFill>
              </a:defRPr>
            </a:lvl4pPr>
            <a:lvl5pPr marL="1658722" indent="0">
              <a:buNone/>
              <a:defRPr sz="1270">
                <a:solidFill>
                  <a:schemeClr val="tx1">
                    <a:tint val="75000"/>
                  </a:schemeClr>
                </a:solidFill>
              </a:defRPr>
            </a:lvl5pPr>
            <a:lvl6pPr marL="2073402" indent="0">
              <a:buNone/>
              <a:defRPr sz="1270">
                <a:solidFill>
                  <a:schemeClr val="tx1">
                    <a:tint val="75000"/>
                  </a:schemeClr>
                </a:solidFill>
              </a:defRPr>
            </a:lvl6pPr>
            <a:lvl7pPr marL="2488082" indent="0">
              <a:buNone/>
              <a:defRPr sz="1270">
                <a:solidFill>
                  <a:schemeClr val="tx1">
                    <a:tint val="75000"/>
                  </a:schemeClr>
                </a:solidFill>
              </a:defRPr>
            </a:lvl7pPr>
            <a:lvl8pPr marL="2902763" indent="0">
              <a:buNone/>
              <a:defRPr sz="1270">
                <a:solidFill>
                  <a:schemeClr val="tx1">
                    <a:tint val="75000"/>
                  </a:schemeClr>
                </a:solidFill>
              </a:defRPr>
            </a:lvl8pPr>
            <a:lvl9pPr marL="3317443" indent="0">
              <a:buNone/>
              <a:defRPr sz="127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617921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1273" y="1451368"/>
            <a:ext cx="4604580" cy="4105009"/>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9610" y="1451368"/>
            <a:ext cx="4604580" cy="4105009"/>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56DD26-32A4-2A43-990A-6F7E5E73786E}"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427435664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21273" y="1392334"/>
            <a:ext cx="4606390" cy="580259"/>
          </a:xfrm>
        </p:spPr>
        <p:txBody>
          <a:bodyPr anchor="b"/>
          <a:lstStyle>
            <a:lvl1pPr marL="0" indent="0">
              <a:buNone/>
              <a:defRPr sz="2177" b="1"/>
            </a:lvl1pPr>
            <a:lvl2pPr marL="414680" indent="0">
              <a:buNone/>
              <a:defRPr sz="1814" b="1"/>
            </a:lvl2pPr>
            <a:lvl3pPr marL="829361" indent="0">
              <a:buNone/>
              <a:defRPr sz="1633" b="1"/>
            </a:lvl3pPr>
            <a:lvl4pPr marL="1244041" indent="0">
              <a:buNone/>
              <a:defRPr sz="1451" b="1"/>
            </a:lvl4pPr>
            <a:lvl5pPr marL="1658722" indent="0">
              <a:buNone/>
              <a:defRPr sz="1451" b="1"/>
            </a:lvl5pPr>
            <a:lvl6pPr marL="2073402" indent="0">
              <a:buNone/>
              <a:defRPr sz="1451" b="1"/>
            </a:lvl6pPr>
            <a:lvl7pPr marL="2488082" indent="0">
              <a:buNone/>
              <a:defRPr sz="1451" b="1"/>
            </a:lvl7pPr>
            <a:lvl8pPr marL="2902763" indent="0">
              <a:buNone/>
              <a:defRPr sz="1451" b="1"/>
            </a:lvl8pPr>
            <a:lvl9pPr marL="3317443" indent="0">
              <a:buNone/>
              <a:defRPr sz="1451" b="1"/>
            </a:lvl9pPr>
          </a:lstStyle>
          <a:p>
            <a:pPr lvl="0"/>
            <a:r>
              <a:rPr lang="en-US" smtClean="0"/>
              <a:t>Click to edit Master text styles</a:t>
            </a:r>
          </a:p>
        </p:txBody>
      </p:sp>
      <p:sp>
        <p:nvSpPr>
          <p:cNvPr id="4" name="Content Placeholder 3"/>
          <p:cNvSpPr>
            <a:spLocks noGrp="1"/>
          </p:cNvSpPr>
          <p:nvPr>
            <p:ph sz="half" idx="2"/>
          </p:nvPr>
        </p:nvSpPr>
        <p:spPr>
          <a:xfrm>
            <a:off x="521273" y="1972593"/>
            <a:ext cx="4606390" cy="3583784"/>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95991" y="1392334"/>
            <a:ext cx="4608200" cy="580259"/>
          </a:xfrm>
        </p:spPr>
        <p:txBody>
          <a:bodyPr anchor="b"/>
          <a:lstStyle>
            <a:lvl1pPr marL="0" indent="0">
              <a:buNone/>
              <a:defRPr sz="2177" b="1"/>
            </a:lvl1pPr>
            <a:lvl2pPr marL="414680" indent="0">
              <a:buNone/>
              <a:defRPr sz="1814" b="1"/>
            </a:lvl2pPr>
            <a:lvl3pPr marL="829361" indent="0">
              <a:buNone/>
              <a:defRPr sz="1633" b="1"/>
            </a:lvl3pPr>
            <a:lvl4pPr marL="1244041" indent="0">
              <a:buNone/>
              <a:defRPr sz="1451" b="1"/>
            </a:lvl4pPr>
            <a:lvl5pPr marL="1658722" indent="0">
              <a:buNone/>
              <a:defRPr sz="1451" b="1"/>
            </a:lvl5pPr>
            <a:lvl6pPr marL="2073402" indent="0">
              <a:buNone/>
              <a:defRPr sz="1451" b="1"/>
            </a:lvl6pPr>
            <a:lvl7pPr marL="2488082" indent="0">
              <a:buNone/>
              <a:defRPr sz="1451" b="1"/>
            </a:lvl7pPr>
            <a:lvl8pPr marL="2902763" indent="0">
              <a:buNone/>
              <a:defRPr sz="1451" b="1"/>
            </a:lvl8pPr>
            <a:lvl9pPr marL="3317443" indent="0">
              <a:buNone/>
              <a:defRPr sz="1451" b="1"/>
            </a:lvl9pPr>
          </a:lstStyle>
          <a:p>
            <a:pPr lvl="0"/>
            <a:r>
              <a:rPr lang="en-US" smtClean="0"/>
              <a:t>Click to edit Master text styles</a:t>
            </a:r>
          </a:p>
        </p:txBody>
      </p:sp>
      <p:sp>
        <p:nvSpPr>
          <p:cNvPr id="6" name="Content Placeholder 5"/>
          <p:cNvSpPr>
            <a:spLocks noGrp="1"/>
          </p:cNvSpPr>
          <p:nvPr>
            <p:ph sz="quarter" idx="4"/>
          </p:nvPr>
        </p:nvSpPr>
        <p:spPr>
          <a:xfrm>
            <a:off x="5295991" y="1972593"/>
            <a:ext cx="4608200" cy="3583784"/>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56DD26-32A4-2A43-990A-6F7E5E73786E}" type="datetimeFigureOut">
              <a:rPr lang="en-US" smtClean="0"/>
              <a:t>7/7/2021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42230062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56DD26-32A4-2A43-990A-6F7E5E73786E}" type="datetimeFigureOut">
              <a:rPr lang="en-US" smtClean="0"/>
              <a:t>7/7/2021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95998169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7/7/2021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7162859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1274" y="247654"/>
            <a:ext cx="3429906" cy="1053969"/>
          </a:xfrm>
        </p:spPr>
        <p:txBody>
          <a:bodyPr anchor="b"/>
          <a:lstStyle>
            <a:lvl1pPr algn="l">
              <a:defRPr sz="1814" b="1"/>
            </a:lvl1pPr>
          </a:lstStyle>
          <a:p>
            <a:r>
              <a:rPr lang="en-US" smtClean="0"/>
              <a:t>Click to edit Master title style</a:t>
            </a:r>
            <a:endParaRPr lang="en-US"/>
          </a:p>
        </p:txBody>
      </p:sp>
      <p:sp>
        <p:nvSpPr>
          <p:cNvPr id="3" name="Content Placeholder 2"/>
          <p:cNvSpPr>
            <a:spLocks noGrp="1"/>
          </p:cNvSpPr>
          <p:nvPr>
            <p:ph idx="1"/>
          </p:nvPr>
        </p:nvSpPr>
        <p:spPr>
          <a:xfrm>
            <a:off x="4076066" y="247654"/>
            <a:ext cx="5828124" cy="5308723"/>
          </a:xfrm>
        </p:spPr>
        <p:txBody>
          <a:bodyPr/>
          <a:lstStyle>
            <a:lvl1pPr>
              <a:defRPr sz="2902"/>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21274" y="1301624"/>
            <a:ext cx="3429906" cy="4254753"/>
          </a:xfrm>
        </p:spPr>
        <p:txBody>
          <a:bodyPr/>
          <a:lstStyle>
            <a:lvl1pPr marL="0" indent="0">
              <a:buNone/>
              <a:defRPr sz="1270"/>
            </a:lvl1pPr>
            <a:lvl2pPr marL="414680" indent="0">
              <a:buNone/>
              <a:defRPr sz="1088"/>
            </a:lvl2pPr>
            <a:lvl3pPr marL="829361" indent="0">
              <a:buNone/>
              <a:defRPr sz="907"/>
            </a:lvl3pPr>
            <a:lvl4pPr marL="1244041" indent="0">
              <a:buNone/>
              <a:defRPr sz="816"/>
            </a:lvl4pPr>
            <a:lvl5pPr marL="1658722" indent="0">
              <a:buNone/>
              <a:defRPr sz="816"/>
            </a:lvl5pPr>
            <a:lvl6pPr marL="2073402" indent="0">
              <a:buNone/>
              <a:defRPr sz="816"/>
            </a:lvl6pPr>
            <a:lvl7pPr marL="2488082" indent="0">
              <a:buNone/>
              <a:defRPr sz="816"/>
            </a:lvl7pPr>
            <a:lvl8pPr marL="2902763" indent="0">
              <a:buNone/>
              <a:defRPr sz="816"/>
            </a:lvl8pPr>
            <a:lvl9pPr marL="3317443" indent="0">
              <a:buNone/>
              <a:defRPr sz="816"/>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01256864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3464" y="4354103"/>
            <a:ext cx="6255278" cy="514026"/>
          </a:xfrm>
        </p:spPr>
        <p:txBody>
          <a:bodyPr anchor="b"/>
          <a:lstStyle>
            <a:lvl1pPr algn="l">
              <a:defRPr sz="1814" b="1"/>
            </a:lvl1pPr>
          </a:lstStyle>
          <a:p>
            <a:r>
              <a:rPr lang="en-US" smtClean="0"/>
              <a:t>Click to edit Master title style</a:t>
            </a:r>
            <a:endParaRPr lang="en-US"/>
          </a:p>
        </p:txBody>
      </p:sp>
      <p:sp>
        <p:nvSpPr>
          <p:cNvPr id="3" name="Picture Placeholder 2"/>
          <p:cNvSpPr>
            <a:spLocks noGrp="1"/>
          </p:cNvSpPr>
          <p:nvPr>
            <p:ph type="pic" idx="1"/>
          </p:nvPr>
        </p:nvSpPr>
        <p:spPr>
          <a:xfrm>
            <a:off x="2043464" y="555782"/>
            <a:ext cx="6255278" cy="3732088"/>
          </a:xfrm>
        </p:spPr>
        <p:txBody>
          <a:bodyPr/>
          <a:lstStyle>
            <a:lvl1pPr marL="0" indent="0">
              <a:buNone/>
              <a:defRPr sz="2902"/>
            </a:lvl1pPr>
            <a:lvl2pPr marL="414680" indent="0">
              <a:buNone/>
              <a:defRPr sz="2540"/>
            </a:lvl2pPr>
            <a:lvl3pPr marL="829361" indent="0">
              <a:buNone/>
              <a:defRPr sz="2177"/>
            </a:lvl3pPr>
            <a:lvl4pPr marL="1244041" indent="0">
              <a:buNone/>
              <a:defRPr sz="1814"/>
            </a:lvl4pPr>
            <a:lvl5pPr marL="1658722" indent="0">
              <a:buNone/>
              <a:defRPr sz="1814"/>
            </a:lvl5pPr>
            <a:lvl6pPr marL="2073402" indent="0">
              <a:buNone/>
              <a:defRPr sz="1814"/>
            </a:lvl6pPr>
            <a:lvl7pPr marL="2488082" indent="0">
              <a:buNone/>
              <a:defRPr sz="1814"/>
            </a:lvl7pPr>
            <a:lvl8pPr marL="2902763" indent="0">
              <a:buNone/>
              <a:defRPr sz="1814"/>
            </a:lvl8pPr>
            <a:lvl9pPr marL="3317443" indent="0">
              <a:buNone/>
              <a:defRPr sz="1814"/>
            </a:lvl9pPr>
          </a:lstStyle>
          <a:p>
            <a:endParaRPr lang="en-US"/>
          </a:p>
        </p:txBody>
      </p:sp>
      <p:sp>
        <p:nvSpPr>
          <p:cNvPr id="4" name="Text Placeholder 3"/>
          <p:cNvSpPr>
            <a:spLocks noGrp="1"/>
          </p:cNvSpPr>
          <p:nvPr>
            <p:ph type="body" sz="half" idx="2"/>
          </p:nvPr>
        </p:nvSpPr>
        <p:spPr>
          <a:xfrm>
            <a:off x="2043464" y="4868129"/>
            <a:ext cx="6255278" cy="730003"/>
          </a:xfrm>
        </p:spPr>
        <p:txBody>
          <a:bodyPr/>
          <a:lstStyle>
            <a:lvl1pPr marL="0" indent="0">
              <a:buNone/>
              <a:defRPr sz="1270"/>
            </a:lvl1pPr>
            <a:lvl2pPr marL="414680" indent="0">
              <a:buNone/>
              <a:defRPr sz="1088"/>
            </a:lvl2pPr>
            <a:lvl3pPr marL="829361" indent="0">
              <a:buNone/>
              <a:defRPr sz="907"/>
            </a:lvl3pPr>
            <a:lvl4pPr marL="1244041" indent="0">
              <a:buNone/>
              <a:defRPr sz="816"/>
            </a:lvl4pPr>
            <a:lvl5pPr marL="1658722" indent="0">
              <a:buNone/>
              <a:defRPr sz="816"/>
            </a:lvl5pPr>
            <a:lvl6pPr marL="2073402" indent="0">
              <a:buNone/>
              <a:defRPr sz="816"/>
            </a:lvl6pPr>
            <a:lvl7pPr marL="2488082" indent="0">
              <a:buNone/>
              <a:defRPr sz="816"/>
            </a:lvl7pPr>
            <a:lvl8pPr marL="2902763" indent="0">
              <a:buNone/>
              <a:defRPr sz="816"/>
            </a:lvl8pPr>
            <a:lvl9pPr marL="3317443" indent="0">
              <a:buNone/>
              <a:defRPr sz="816"/>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7/7/2021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70427607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2863054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8461" y="249095"/>
            <a:ext cx="2345729" cy="530728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1273" y="249095"/>
            <a:ext cx="6863430" cy="53072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5484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5994" y="1817559"/>
            <a:ext cx="11306469" cy="2176237"/>
          </a:xfrm>
        </p:spPr>
        <p:txBody>
          <a:bodyPr/>
          <a:lstStyle>
            <a:lvl1pPr marL="342900" indent="-342900">
              <a:lnSpc>
                <a:spcPct val="150000"/>
              </a:lnSpc>
              <a:buFont typeface="Wingdings" panose="05000000000000000000" pitchFamily="2" charset="2"/>
              <a:buChar char="§"/>
              <a:defRPr/>
            </a:lvl1pPr>
            <a:lvl2pPr marL="342900" indent="-342900">
              <a:lnSpc>
                <a:spcPct val="150000"/>
              </a:lnSpc>
              <a:buFont typeface="Arial" panose="020B0604020202020204" pitchFamily="34" charset="0"/>
              <a:buChar char="•"/>
              <a:defRPr/>
            </a:lvl2pPr>
            <a:lvl3pPr>
              <a:lnSpc>
                <a:spcPct val="150000"/>
              </a:lnSpc>
              <a:defRPr/>
            </a:lvl3pPr>
            <a:lvl4pPr>
              <a:lnSpc>
                <a:spcPct val="150000"/>
              </a:lnSpc>
              <a:defRPr/>
            </a:lvl4pPr>
          </a:lstStyle>
          <a:p>
            <a:pPr lvl="0"/>
            <a:r>
              <a:rPr lang="ko-KR" altLang="en-US" dirty="0" smtClean="0"/>
              <a:t>마스터 텍스트 스타일 편집</a:t>
            </a:r>
          </a:p>
          <a:p>
            <a:pPr lvl="1"/>
            <a:r>
              <a:rPr lang="ko-KR" altLang="en-US" dirty="0" smtClean="0"/>
              <a:t>둘째 수준</a:t>
            </a:r>
          </a:p>
          <a:p>
            <a:pPr lvl="2"/>
            <a:r>
              <a:rPr lang="en-US" altLang="ko-KR" dirty="0" smtClean="0"/>
              <a:t>-</a:t>
            </a:r>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2664984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5FAAF86-5912-4935-8F8C-9284D253C3BA}" type="datetimeFigureOut">
              <a:rPr lang="ko-KR" altLang="en-US" smtClean="0"/>
              <a:t>2021-07-07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3983421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7/7/2021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7/7/2021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2021-07-07</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10" Type="http://schemas.openxmlformats.org/officeDocument/2006/relationships/theme" Target="../theme/theme10.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47" Type="http://schemas.openxmlformats.org/officeDocument/2006/relationships/slideLayout" Target="../slideLayouts/slideLayout280.xml"/><Relationship Id="rId50" Type="http://schemas.openxmlformats.org/officeDocument/2006/relationships/slideLayout" Target="../slideLayouts/slideLayout283.xml"/><Relationship Id="rId55" Type="http://schemas.openxmlformats.org/officeDocument/2006/relationships/theme" Target="../theme/theme11.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slideLayout" Target="../slideLayouts/slideLayout279.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41" Type="http://schemas.openxmlformats.org/officeDocument/2006/relationships/slideLayout" Target="../slideLayouts/slideLayout274.xml"/><Relationship Id="rId54" Type="http://schemas.openxmlformats.org/officeDocument/2006/relationships/slideLayout" Target="../slideLayouts/slideLayout287.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slideLayout" Target="../slideLayouts/slideLayout278.xml"/><Relationship Id="rId53" Type="http://schemas.openxmlformats.org/officeDocument/2006/relationships/slideLayout" Target="../slideLayouts/slideLayout286.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49" Type="http://schemas.openxmlformats.org/officeDocument/2006/relationships/slideLayout" Target="../slideLayouts/slideLayout282.xml"/><Relationship Id="rId57" Type="http://schemas.openxmlformats.org/officeDocument/2006/relationships/image" Target="../media/image10.png"/><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52" Type="http://schemas.openxmlformats.org/officeDocument/2006/relationships/slideLayout" Target="../slideLayouts/slideLayout28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48" Type="http://schemas.openxmlformats.org/officeDocument/2006/relationships/slideLayout" Target="../slideLayouts/slideLayout281.xml"/><Relationship Id="rId56" Type="http://schemas.openxmlformats.org/officeDocument/2006/relationships/image" Target="../media/image9.emf"/><Relationship Id="rId8" Type="http://schemas.openxmlformats.org/officeDocument/2006/relationships/slideLayout" Target="../slideLayouts/slideLayout241.xml"/><Relationship Id="rId51" Type="http://schemas.openxmlformats.org/officeDocument/2006/relationships/slideLayout" Target="../slideLayouts/slideLayout284.xml"/><Relationship Id="rId3" Type="http://schemas.openxmlformats.org/officeDocument/2006/relationships/slideLayout" Target="../slideLayouts/slideLayout23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12.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image" Target="../media/image10.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image" Target="../media/image9.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51"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image" Target="../media/image18.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image" Target="../media/image18.emf"/><Relationship Id="rId3" Type="http://schemas.openxmlformats.org/officeDocument/2006/relationships/slideLayout" Target="../slideLayouts/slideLayout127.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6.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theme" Target="../theme/theme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10" Type="http://schemas.openxmlformats.org/officeDocument/2006/relationships/theme" Target="../theme/theme8.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2021-07-07</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306970"/>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5282759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 id="2147483947" r:id="rId41"/>
    <p:sldLayoutId id="2147483948" r:id="rId42"/>
    <p:sldLayoutId id="2147483949" r:id="rId43"/>
    <p:sldLayoutId id="2147483950" r:id="rId44"/>
    <p:sldLayoutId id="2147483951" r:id="rId45"/>
    <p:sldLayoutId id="2147483952" r:id="rId46"/>
    <p:sldLayoutId id="2147483953" r:id="rId47"/>
    <p:sldLayoutId id="2147483954" r:id="rId48"/>
    <p:sldLayoutId id="2147483955" r:id="rId49"/>
    <p:sldLayoutId id="2147483956" r:id="rId50"/>
    <p:sldLayoutId id="2147483957" r:id="rId51"/>
    <p:sldLayoutId id="2147483958" r:id="rId52"/>
    <p:sldLayoutId id="2147483959" r:id="rId53"/>
    <p:sldLayoutId id="2147483961" r:id="rId5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73" y="249094"/>
            <a:ext cx="9382917" cy="1036691"/>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521273" y="1451368"/>
            <a:ext cx="9382917" cy="4105009"/>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521273" y="5765155"/>
            <a:ext cx="2432608" cy="331165"/>
          </a:xfrm>
          <a:prstGeom prst="rect">
            <a:avLst/>
          </a:prstGeom>
        </p:spPr>
        <p:txBody>
          <a:bodyPr vert="horz" lIns="91440" tIns="45720" rIns="91440" bIns="45720" rtlCol="0" anchor="ctr"/>
          <a:lstStyle>
            <a:lvl1pPr algn="l">
              <a:defRPr sz="1088">
                <a:solidFill>
                  <a:schemeClr val="tx1">
                    <a:tint val="75000"/>
                  </a:schemeClr>
                </a:solidFill>
              </a:defRPr>
            </a:lvl1pPr>
          </a:lstStyle>
          <a:p>
            <a:fld id="{7A56DD26-32A4-2A43-990A-6F7E5E73786E}" type="datetimeFigureOut">
              <a:rPr lang="en-US" smtClean="0"/>
              <a:t>7/7/2021</a:t>
            </a:fld>
            <a:endParaRPr lang="en-US"/>
          </a:p>
        </p:txBody>
      </p:sp>
      <p:sp>
        <p:nvSpPr>
          <p:cNvPr id="5" name="Footer Placeholder 4"/>
          <p:cNvSpPr>
            <a:spLocks noGrp="1"/>
          </p:cNvSpPr>
          <p:nvPr>
            <p:ph type="ftr" sz="quarter" idx="3"/>
          </p:nvPr>
        </p:nvSpPr>
        <p:spPr>
          <a:xfrm>
            <a:off x="3562033" y="5765155"/>
            <a:ext cx="3301397" cy="331165"/>
          </a:xfrm>
          <a:prstGeom prst="rect">
            <a:avLst/>
          </a:prstGeom>
        </p:spPr>
        <p:txBody>
          <a:bodyPr vert="horz" lIns="91440" tIns="45720" rIns="91440" bIns="45720" rtlCol="0" anchor="ctr"/>
          <a:lstStyle>
            <a:lvl1pPr algn="ctr">
              <a:defRPr sz="108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471582" y="5765155"/>
            <a:ext cx="2432608" cy="331165"/>
          </a:xfrm>
          <a:prstGeom prst="rect">
            <a:avLst/>
          </a:prstGeom>
        </p:spPr>
        <p:txBody>
          <a:bodyPr vert="horz" lIns="91440" tIns="45720" rIns="91440" bIns="45720" rtlCol="0" anchor="ctr"/>
          <a:lstStyle>
            <a:lvl1pPr algn="r">
              <a:defRPr sz="1088">
                <a:solidFill>
                  <a:schemeClr val="tx1">
                    <a:tint val="75000"/>
                  </a:schemeClr>
                </a:solidFill>
              </a:defRPr>
            </a:lvl1pPr>
          </a:lstStyle>
          <a:p>
            <a:fld id="{186AF604-6CBA-6F4A-A6F6-26E48A4D0EE4}" type="slidenum">
              <a:rPr lang="en-US" smtClean="0"/>
              <a:t>‹#›</a:t>
            </a:fld>
            <a:endParaRPr lang="en-US"/>
          </a:p>
        </p:txBody>
      </p:sp>
    </p:spTree>
    <p:extLst>
      <p:ext uri="{BB962C8B-B14F-4D97-AF65-F5344CB8AC3E}">
        <p14:creationId xmlns:p14="http://schemas.microsoft.com/office/powerpoint/2010/main" val="531345672"/>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ctr" defTabSz="414680" rtl="0" eaLnBrk="1" latinLnBrk="0" hangingPunct="1">
        <a:spcBef>
          <a:spcPct val="0"/>
        </a:spcBef>
        <a:buNone/>
        <a:defRPr sz="3991" kern="1200">
          <a:solidFill>
            <a:schemeClr val="tx1"/>
          </a:solidFill>
          <a:latin typeface="+mj-lt"/>
          <a:ea typeface="+mj-ea"/>
          <a:cs typeface="+mj-cs"/>
        </a:defRPr>
      </a:lvl1pPr>
    </p:titleStyle>
    <p:bodyStyle>
      <a:lvl1pPr marL="311010" indent="-311010" algn="l" defTabSz="414680" rtl="0" eaLnBrk="1" latinLnBrk="0" hangingPunct="1">
        <a:spcBef>
          <a:spcPct val="20000"/>
        </a:spcBef>
        <a:buFont typeface="Arial"/>
        <a:buChar char="•"/>
        <a:defRPr sz="2902" kern="1200">
          <a:solidFill>
            <a:schemeClr val="tx1"/>
          </a:solidFill>
          <a:latin typeface="+mn-lt"/>
          <a:ea typeface="+mn-ea"/>
          <a:cs typeface="+mn-cs"/>
        </a:defRPr>
      </a:lvl1pPr>
      <a:lvl2pPr marL="673856" indent="-259175" algn="l" defTabSz="414680" rtl="0" eaLnBrk="1" latinLnBrk="0" hangingPunct="1">
        <a:spcBef>
          <a:spcPct val="20000"/>
        </a:spcBef>
        <a:buFont typeface="Arial"/>
        <a:buChar char="–"/>
        <a:defRPr sz="2540" kern="1200">
          <a:solidFill>
            <a:schemeClr val="tx1"/>
          </a:solidFill>
          <a:latin typeface="+mn-lt"/>
          <a:ea typeface="+mn-ea"/>
          <a:cs typeface="+mn-cs"/>
        </a:defRPr>
      </a:lvl2pPr>
      <a:lvl3pPr marL="1036701" indent="-207340" algn="l" defTabSz="414680" rtl="0" eaLnBrk="1" latinLnBrk="0" hangingPunct="1">
        <a:spcBef>
          <a:spcPct val="20000"/>
        </a:spcBef>
        <a:buFont typeface="Arial"/>
        <a:buChar char="•"/>
        <a:defRPr sz="2177" kern="1200">
          <a:solidFill>
            <a:schemeClr val="tx1"/>
          </a:solidFill>
          <a:latin typeface="+mn-lt"/>
          <a:ea typeface="+mn-ea"/>
          <a:cs typeface="+mn-cs"/>
        </a:defRPr>
      </a:lvl3pPr>
      <a:lvl4pPr marL="1451381" indent="-207340" algn="l" defTabSz="414680" rtl="0" eaLnBrk="1" latinLnBrk="0" hangingPunct="1">
        <a:spcBef>
          <a:spcPct val="20000"/>
        </a:spcBef>
        <a:buFont typeface="Arial"/>
        <a:buChar char="–"/>
        <a:defRPr sz="1814" kern="1200">
          <a:solidFill>
            <a:schemeClr val="tx1"/>
          </a:solidFill>
          <a:latin typeface="+mn-lt"/>
          <a:ea typeface="+mn-ea"/>
          <a:cs typeface="+mn-cs"/>
        </a:defRPr>
      </a:lvl4pPr>
      <a:lvl5pPr marL="1866062" indent="-207340" algn="l" defTabSz="414680" rtl="0" eaLnBrk="1" latinLnBrk="0" hangingPunct="1">
        <a:spcBef>
          <a:spcPct val="20000"/>
        </a:spcBef>
        <a:buFont typeface="Arial"/>
        <a:buChar char="»"/>
        <a:defRPr sz="1814" kern="1200">
          <a:solidFill>
            <a:schemeClr val="tx1"/>
          </a:solidFill>
          <a:latin typeface="+mn-lt"/>
          <a:ea typeface="+mn-ea"/>
          <a:cs typeface="+mn-cs"/>
        </a:defRPr>
      </a:lvl5pPr>
      <a:lvl6pPr marL="2280742" indent="-207340" algn="l" defTabSz="414680" rtl="0" eaLnBrk="1" latinLnBrk="0" hangingPunct="1">
        <a:spcBef>
          <a:spcPct val="20000"/>
        </a:spcBef>
        <a:buFont typeface="Arial"/>
        <a:buChar char="•"/>
        <a:defRPr sz="1814" kern="1200">
          <a:solidFill>
            <a:schemeClr val="tx1"/>
          </a:solidFill>
          <a:latin typeface="+mn-lt"/>
          <a:ea typeface="+mn-ea"/>
          <a:cs typeface="+mn-cs"/>
        </a:defRPr>
      </a:lvl6pPr>
      <a:lvl7pPr marL="2695423" indent="-207340" algn="l" defTabSz="414680" rtl="0" eaLnBrk="1" latinLnBrk="0" hangingPunct="1">
        <a:spcBef>
          <a:spcPct val="20000"/>
        </a:spcBef>
        <a:buFont typeface="Arial"/>
        <a:buChar char="•"/>
        <a:defRPr sz="1814" kern="1200">
          <a:solidFill>
            <a:schemeClr val="tx1"/>
          </a:solidFill>
          <a:latin typeface="+mn-lt"/>
          <a:ea typeface="+mn-ea"/>
          <a:cs typeface="+mn-cs"/>
        </a:defRPr>
      </a:lvl7pPr>
      <a:lvl8pPr marL="3110103" indent="-207340" algn="l" defTabSz="414680" rtl="0" eaLnBrk="1" latinLnBrk="0" hangingPunct="1">
        <a:spcBef>
          <a:spcPct val="20000"/>
        </a:spcBef>
        <a:buFont typeface="Arial"/>
        <a:buChar char="•"/>
        <a:defRPr sz="1814" kern="1200">
          <a:solidFill>
            <a:schemeClr val="tx1"/>
          </a:solidFill>
          <a:latin typeface="+mn-lt"/>
          <a:ea typeface="+mn-ea"/>
          <a:cs typeface="+mn-cs"/>
        </a:defRPr>
      </a:lvl8pPr>
      <a:lvl9pPr marL="3524783" indent="-207340" algn="l" defTabSz="414680" rtl="0" eaLnBrk="1" latinLnBrk="0" hangingPunct="1">
        <a:spcBef>
          <a:spcPct val="20000"/>
        </a:spcBef>
        <a:buFont typeface="Arial"/>
        <a:buChar char="•"/>
        <a:defRPr sz="1814" kern="1200">
          <a:solidFill>
            <a:schemeClr val="tx1"/>
          </a:solidFill>
          <a:latin typeface="+mn-lt"/>
          <a:ea typeface="+mn-ea"/>
          <a:cs typeface="+mn-cs"/>
        </a:defRPr>
      </a:lvl9pPr>
    </p:bodyStyle>
    <p:otherStyle>
      <a:defPPr>
        <a:defRPr lang="en-US"/>
      </a:defPPr>
      <a:lvl1pPr marL="0" algn="l" defTabSz="414680" rtl="0" eaLnBrk="1" latinLnBrk="0" hangingPunct="1">
        <a:defRPr sz="1633" kern="1200">
          <a:solidFill>
            <a:schemeClr val="tx1"/>
          </a:solidFill>
          <a:latin typeface="+mn-lt"/>
          <a:ea typeface="+mn-ea"/>
          <a:cs typeface="+mn-cs"/>
        </a:defRPr>
      </a:lvl1pPr>
      <a:lvl2pPr marL="414680" algn="l" defTabSz="414680" rtl="0" eaLnBrk="1" latinLnBrk="0" hangingPunct="1">
        <a:defRPr sz="1633" kern="1200">
          <a:solidFill>
            <a:schemeClr val="tx1"/>
          </a:solidFill>
          <a:latin typeface="+mn-lt"/>
          <a:ea typeface="+mn-ea"/>
          <a:cs typeface="+mn-cs"/>
        </a:defRPr>
      </a:lvl2pPr>
      <a:lvl3pPr marL="829361" algn="l" defTabSz="414680" rtl="0" eaLnBrk="1" latinLnBrk="0" hangingPunct="1">
        <a:defRPr sz="1633" kern="1200">
          <a:solidFill>
            <a:schemeClr val="tx1"/>
          </a:solidFill>
          <a:latin typeface="+mn-lt"/>
          <a:ea typeface="+mn-ea"/>
          <a:cs typeface="+mn-cs"/>
        </a:defRPr>
      </a:lvl3pPr>
      <a:lvl4pPr marL="1244041" algn="l" defTabSz="414680" rtl="0" eaLnBrk="1" latinLnBrk="0" hangingPunct="1">
        <a:defRPr sz="1633" kern="1200">
          <a:solidFill>
            <a:schemeClr val="tx1"/>
          </a:solidFill>
          <a:latin typeface="+mn-lt"/>
          <a:ea typeface="+mn-ea"/>
          <a:cs typeface="+mn-cs"/>
        </a:defRPr>
      </a:lvl4pPr>
      <a:lvl5pPr marL="1658722" algn="l" defTabSz="414680" rtl="0" eaLnBrk="1" latinLnBrk="0" hangingPunct="1">
        <a:defRPr sz="1633" kern="1200">
          <a:solidFill>
            <a:schemeClr val="tx1"/>
          </a:solidFill>
          <a:latin typeface="+mn-lt"/>
          <a:ea typeface="+mn-ea"/>
          <a:cs typeface="+mn-cs"/>
        </a:defRPr>
      </a:lvl5pPr>
      <a:lvl6pPr marL="2073402" algn="l" defTabSz="414680" rtl="0" eaLnBrk="1" latinLnBrk="0" hangingPunct="1">
        <a:defRPr sz="1633" kern="1200">
          <a:solidFill>
            <a:schemeClr val="tx1"/>
          </a:solidFill>
          <a:latin typeface="+mn-lt"/>
          <a:ea typeface="+mn-ea"/>
          <a:cs typeface="+mn-cs"/>
        </a:defRPr>
      </a:lvl6pPr>
      <a:lvl7pPr marL="2488082" algn="l" defTabSz="414680" rtl="0" eaLnBrk="1" latinLnBrk="0" hangingPunct="1">
        <a:defRPr sz="1633" kern="1200">
          <a:solidFill>
            <a:schemeClr val="tx1"/>
          </a:solidFill>
          <a:latin typeface="+mn-lt"/>
          <a:ea typeface="+mn-ea"/>
          <a:cs typeface="+mn-cs"/>
        </a:defRPr>
      </a:lvl7pPr>
      <a:lvl8pPr marL="2902763" algn="l" defTabSz="414680" rtl="0" eaLnBrk="1" latinLnBrk="0" hangingPunct="1">
        <a:defRPr sz="1633" kern="1200">
          <a:solidFill>
            <a:schemeClr val="tx1"/>
          </a:solidFill>
          <a:latin typeface="+mn-lt"/>
          <a:ea typeface="+mn-ea"/>
          <a:cs typeface="+mn-cs"/>
        </a:defRPr>
      </a:lvl8pPr>
      <a:lvl9pPr marL="3317443" algn="l" defTabSz="414680" rtl="0" eaLnBrk="1" latinLnBrk="0" hangingPunct="1">
        <a:defRPr sz="16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2" r:id="rId23"/>
    <p:sldLayoutId id="2147483854" r:id="rId24"/>
    <p:sldLayoutId id="2147483853"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7/7/2021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18927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7일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3028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F8166F1F-CE9B-4651-A6AA-CD717754106B}" type="datetimeFigureOut">
              <a:rPr lang="en-US" smtClean="0"/>
              <a:t>7/7/2021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2866451698"/>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9.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s-samples/aws-ai-ml-workshop-kr/tree/master/contribution/anhyobin" TargetMode="External"/><Relationship Id="rId2" Type="http://schemas.openxmlformats.org/officeDocument/2006/relationships/image" Target="../media/image84.JP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13.xml.rels><?xml version="1.0" encoding="UTF-8" standalone="yes"?>
<Relationships xmlns="http://schemas.openxmlformats.org/package/2006/relationships"><Relationship Id="rId2" Type="http://schemas.openxmlformats.org/officeDocument/2006/relationships/hyperlink" Target="https://kubernetes.io/ko/docs/concepts/" TargetMode="Externa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hyperlink" Target="https://bcho.tistory.com/440" TargetMode="Externa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mongodb.com/" TargetMode="External"/><Relationship Id="rId1" Type="http://schemas.openxmlformats.org/officeDocument/2006/relationships/slideLayout" Target="../slideLayouts/slideLayout36.xml"/><Relationship Id="rId4" Type="http://schemas.openxmlformats.org/officeDocument/2006/relationships/hyperlink" Target="https://ko.wikipedia.org/wiki/NoSQ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21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2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88.xml"/></Relationships>
</file>

<file path=ppt/slides/_rels/slide2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88.xml"/></Relationships>
</file>

<file path=ppt/slides/_rels/slide2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88.xml"/></Relationships>
</file>

<file path=ppt/slides/_rels/slide2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88.xml"/></Relationships>
</file>

<file path=ppt/slides/_rels/slide25.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image" Target="../media/image106.png"/><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2.xml"/><Relationship Id="rId1" Type="http://schemas.openxmlformats.org/officeDocument/2006/relationships/slideLayout" Target="../slideLayouts/slideLayout185.xml"/><Relationship Id="rId6" Type="http://schemas.openxmlformats.org/officeDocument/2006/relationships/image" Target="../media/image111.jpeg"/><Relationship Id="rId11" Type="http://schemas.openxmlformats.org/officeDocument/2006/relationships/image" Target="../media/image116.jpeg"/><Relationship Id="rId5" Type="http://schemas.openxmlformats.org/officeDocument/2006/relationships/image" Target="../media/image110.jpeg"/><Relationship Id="rId10" Type="http://schemas.openxmlformats.org/officeDocument/2006/relationships/image" Target="../media/image115.jpeg"/><Relationship Id="rId4" Type="http://schemas.openxmlformats.org/officeDocument/2006/relationships/image" Target="../media/image109.jpeg"/><Relationship Id="rId9" Type="http://schemas.openxmlformats.org/officeDocument/2006/relationships/image" Target="../media/image114.jpeg"/></Relationships>
</file>

<file path=ppt/slides/_rels/slide28.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26.xml"/><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3-PD_AUSOLM" TargetMode="External"/><Relationship Id="rId2" Type="http://schemas.openxmlformats.org/officeDocument/2006/relationships/notesSlide" Target="../notesSlides/notesSlide4.xml"/><Relationship Id="rId1" Type="http://schemas.openxmlformats.org/officeDocument/2006/relationships/slideLayout" Target="../slideLayouts/slideLayout228.xml"/><Relationship Id="rId6" Type="http://schemas.openxmlformats.org/officeDocument/2006/relationships/hyperlink" Target="https://k.kakaocdn.net/dn/bHhiX4/btqFnwGB6cs/JjH0MCuwrGT1PavzRu6921/tfile.txt" TargetMode="External"/><Relationship Id="rId5" Type="http://schemas.openxmlformats.org/officeDocument/2006/relationships/hyperlink" Target="https://k.kakaocdn.net/dn/brDC5p/btqFn0fPsBW/B75rJiBqICBUkxkxMahI21/tfile.txt" TargetMode="External"/><Relationship Id="rId4" Type="http://schemas.openxmlformats.org/officeDocument/2006/relationships/hyperlink" Target="https://sourceforge.net/projects/mingw/fil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ko-kr/aspnet/core/tutorials/publish-to-azure-webapp-using-vscode?view=aspnetcore-5.0" TargetMode="External"/><Relationship Id="rId1" Type="http://schemas.openxmlformats.org/officeDocument/2006/relationships/slideLayout" Target="../slideLayouts/slideLayout22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ko-kr/aspnet/core/tutorials/first-mvc-app/start-mvc?view=aspnetcore-5.0&amp;tabs=visual-studio-code" TargetMode="External"/><Relationship Id="rId2" Type="http://schemas.openxmlformats.org/officeDocument/2006/relationships/hyperlink" Target="https://docs.microsoft.com/ko-kr/dotnet/core/tools/dotnet-new" TargetMode="External"/><Relationship Id="rId1" Type="http://schemas.openxmlformats.org/officeDocument/2006/relationships/slideLayout" Target="../slideLayouts/slideLayout227.xml"/></Relationships>
</file>

<file path=ppt/slides/_rels/slide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152.xml"/><Relationship Id="rId6" Type="http://schemas.openxmlformats.org/officeDocument/2006/relationships/image" Target="NULL"/><Relationship Id="rId5" Type="http://schemas.openxmlformats.org/officeDocument/2006/relationships/image" Target="../media/image120.png"/><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NULL"/><Relationship Id="rId3" Type="http://schemas.openxmlformats.org/officeDocument/2006/relationships/image" Target="../media/image121.png"/><Relationship Id="rId21" Type="http://schemas.openxmlformats.org/officeDocument/2006/relationships/image" Target="../media/image137.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4.png"/><Relationship Id="rId2" Type="http://schemas.openxmlformats.org/officeDocument/2006/relationships/notesSlide" Target="../notesSlides/notesSlide6.xml"/><Relationship Id="rId16" Type="http://schemas.openxmlformats.org/officeDocument/2006/relationships/image" Target="../media/image133.png"/><Relationship Id="rId20" Type="http://schemas.openxmlformats.org/officeDocument/2006/relationships/image" Target="../media/image136.png"/><Relationship Id="rId1" Type="http://schemas.openxmlformats.org/officeDocument/2006/relationships/slideLayout" Target="../slideLayouts/slideLayout15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2.png"/><Relationship Id="rId23" Type="http://schemas.openxmlformats.org/officeDocument/2006/relationships/image" Target="../media/image139.png"/><Relationship Id="rId10" Type="http://schemas.openxmlformats.org/officeDocument/2006/relationships/image" Target="../media/image128.png"/><Relationship Id="rId19" Type="http://schemas.openxmlformats.org/officeDocument/2006/relationships/image" Target="../media/image135.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NULL"/><Relationship Id="rId22" Type="http://schemas.openxmlformats.org/officeDocument/2006/relationships/image" Target="../media/image138.png"/></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229.xml"/><Relationship Id="rId4" Type="http://schemas.openxmlformats.org/officeDocument/2006/relationships/hyperlink" Target="https://www.youtube.com/watch?v=Nfpegdkc8N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41.JPG"/><Relationship Id="rId1" Type="http://schemas.openxmlformats.org/officeDocument/2006/relationships/slideLayout" Target="../slideLayouts/slideLayout229.xml"/><Relationship Id="rId5" Type="http://schemas.openxmlformats.org/officeDocument/2006/relationships/image" Target="../media/image144.PNG"/><Relationship Id="rId4" Type="http://schemas.openxmlformats.org/officeDocument/2006/relationships/image" Target="../media/image143.JPG"/></Relationships>
</file>

<file path=ppt/slides/_rels/slide3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27.xml"/><Relationship Id="rId4" Type="http://schemas.openxmlformats.org/officeDocument/2006/relationships/hyperlink" Target="https://github.com/Azure-Samples/nodejs-docs-hello-world.g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FXDjmsiv8fI" TargetMode="External"/><Relationship Id="rId2" Type="http://schemas.openxmlformats.org/officeDocument/2006/relationships/hyperlink" Target="https://gist.github.com/brazilnut2000/8226958#file-gitignore-template-txt" TargetMode="External"/><Relationship Id="rId1" Type="http://schemas.openxmlformats.org/officeDocument/2006/relationships/slideLayout" Target="../slideLayouts/slideLayout227.xml"/><Relationship Id="rId4" Type="http://schemas.openxmlformats.org/officeDocument/2006/relationships/hyperlink" Target="https://tagilog.tistory.com/377"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27.xml"/></Relationships>
</file>

<file path=ppt/slides/_rels/slide42.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27.xml"/></Relationships>
</file>

<file path=ppt/slides/_rels/slide43.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26" Type="http://schemas.openxmlformats.org/officeDocument/2006/relationships/image" Target="../media/image169.png"/><Relationship Id="rId39" Type="http://schemas.openxmlformats.org/officeDocument/2006/relationships/image" Target="../media/image182.png"/><Relationship Id="rId3" Type="http://schemas.openxmlformats.org/officeDocument/2006/relationships/image" Target="../media/image146.png"/><Relationship Id="rId21" Type="http://schemas.openxmlformats.org/officeDocument/2006/relationships/image" Target="../media/image164.png"/><Relationship Id="rId34" Type="http://schemas.openxmlformats.org/officeDocument/2006/relationships/image" Target="../media/image177.png"/><Relationship Id="rId42" Type="http://schemas.openxmlformats.org/officeDocument/2006/relationships/image" Target="../media/image185.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5" Type="http://schemas.openxmlformats.org/officeDocument/2006/relationships/image" Target="../media/image168.png"/><Relationship Id="rId33" Type="http://schemas.openxmlformats.org/officeDocument/2006/relationships/image" Target="../media/image176.png"/><Relationship Id="rId38" Type="http://schemas.openxmlformats.org/officeDocument/2006/relationships/image" Target="../media/image181.png"/><Relationship Id="rId2" Type="http://schemas.openxmlformats.org/officeDocument/2006/relationships/image" Target="../media/image145.png"/><Relationship Id="rId16" Type="http://schemas.openxmlformats.org/officeDocument/2006/relationships/image" Target="../media/image159.png"/><Relationship Id="rId20" Type="http://schemas.openxmlformats.org/officeDocument/2006/relationships/image" Target="../media/image163.png"/><Relationship Id="rId29" Type="http://schemas.openxmlformats.org/officeDocument/2006/relationships/image" Target="../media/image172.png"/><Relationship Id="rId41" Type="http://schemas.openxmlformats.org/officeDocument/2006/relationships/image" Target="../media/image184.png"/><Relationship Id="rId1" Type="http://schemas.openxmlformats.org/officeDocument/2006/relationships/slideLayout" Target="../slideLayouts/slideLayout214.xml"/><Relationship Id="rId6" Type="http://schemas.openxmlformats.org/officeDocument/2006/relationships/image" Target="../media/image149.png"/><Relationship Id="rId11" Type="http://schemas.openxmlformats.org/officeDocument/2006/relationships/image" Target="../media/image154.png"/><Relationship Id="rId24" Type="http://schemas.openxmlformats.org/officeDocument/2006/relationships/image" Target="../media/image167.png"/><Relationship Id="rId32" Type="http://schemas.openxmlformats.org/officeDocument/2006/relationships/image" Target="../media/image175.png"/><Relationship Id="rId37" Type="http://schemas.openxmlformats.org/officeDocument/2006/relationships/image" Target="../media/image180.png"/><Relationship Id="rId40" Type="http://schemas.openxmlformats.org/officeDocument/2006/relationships/image" Target="../media/image183.pn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png"/><Relationship Id="rId36" Type="http://schemas.openxmlformats.org/officeDocument/2006/relationships/image" Target="../media/image179.png"/><Relationship Id="rId10" Type="http://schemas.openxmlformats.org/officeDocument/2006/relationships/image" Target="../media/image153.png"/><Relationship Id="rId19" Type="http://schemas.openxmlformats.org/officeDocument/2006/relationships/image" Target="../media/image162.png"/><Relationship Id="rId31" Type="http://schemas.openxmlformats.org/officeDocument/2006/relationships/image" Target="../media/image174.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57.png"/><Relationship Id="rId22" Type="http://schemas.openxmlformats.org/officeDocument/2006/relationships/image" Target="../media/image165.png"/><Relationship Id="rId27" Type="http://schemas.openxmlformats.org/officeDocument/2006/relationships/image" Target="../media/image170.png"/><Relationship Id="rId30" Type="http://schemas.openxmlformats.org/officeDocument/2006/relationships/image" Target="../media/image173.png"/><Relationship Id="rId35" Type="http://schemas.openxmlformats.org/officeDocument/2006/relationships/image" Target="../media/image178.png"/><Relationship Id="rId43" Type="http://schemas.openxmlformats.org/officeDocument/2006/relationships/image" Target="../media/image186.png"/></Relationships>
</file>

<file path=ppt/slides/_rels/slide4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png"/><Relationship Id="rId3" Type="http://schemas.openxmlformats.org/officeDocument/2006/relationships/image" Target="../media/image146.png"/><Relationship Id="rId21" Type="http://schemas.openxmlformats.org/officeDocument/2006/relationships/image" Target="../media/image203.png"/><Relationship Id="rId7" Type="http://schemas.openxmlformats.org/officeDocument/2006/relationships/image" Target="../media/image190.png"/><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2" Type="http://schemas.openxmlformats.org/officeDocument/2006/relationships/image" Target="../media/image187.png"/><Relationship Id="rId16" Type="http://schemas.openxmlformats.org/officeDocument/2006/relationships/image" Target="../media/image198.png"/><Relationship Id="rId20" Type="http://schemas.openxmlformats.org/officeDocument/2006/relationships/image" Target="../media/image202.png"/><Relationship Id="rId29" Type="http://schemas.openxmlformats.org/officeDocument/2006/relationships/image" Target="../media/image211.png"/><Relationship Id="rId1" Type="http://schemas.openxmlformats.org/officeDocument/2006/relationships/slideLayout" Target="../slideLayouts/slideLayout214.xml"/><Relationship Id="rId6" Type="http://schemas.openxmlformats.org/officeDocument/2006/relationships/image" Target="../media/image189.png"/><Relationship Id="rId11" Type="http://schemas.openxmlformats.org/officeDocument/2006/relationships/image" Target="../media/image193.png"/><Relationship Id="rId24" Type="http://schemas.openxmlformats.org/officeDocument/2006/relationships/image" Target="../media/image206.png"/><Relationship Id="rId5"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png"/><Relationship Id="rId31" Type="http://schemas.openxmlformats.org/officeDocument/2006/relationships/image" Target="../media/image21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2.png"/></Relationships>
</file>

<file path=ppt/slides/_rels/slide48.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22.png"/><Relationship Id="rId3" Type="http://schemas.openxmlformats.org/officeDocument/2006/relationships/image" Target="../media/image215.png"/><Relationship Id="rId7" Type="http://schemas.openxmlformats.org/officeDocument/2006/relationships/image" Target="../media/image146.png"/><Relationship Id="rId12" Type="http://schemas.openxmlformats.org/officeDocument/2006/relationships/image" Target="../media/image221.png"/><Relationship Id="rId2" Type="http://schemas.openxmlformats.org/officeDocument/2006/relationships/image" Target="../media/image214.png"/><Relationship Id="rId16" Type="http://schemas.openxmlformats.org/officeDocument/2006/relationships/image" Target="../media/image224.png"/><Relationship Id="rId1" Type="http://schemas.openxmlformats.org/officeDocument/2006/relationships/slideLayout" Target="../slideLayouts/slideLayout214.xml"/><Relationship Id="rId6" Type="http://schemas.openxmlformats.org/officeDocument/2006/relationships/image" Target="../media/image187.png"/><Relationship Id="rId11" Type="http://schemas.openxmlformats.org/officeDocument/2006/relationships/image" Target="../media/image220.png"/><Relationship Id="rId5" Type="http://schemas.openxmlformats.org/officeDocument/2006/relationships/image" Target="../media/image217.png"/><Relationship Id="rId15" Type="http://schemas.openxmlformats.org/officeDocument/2006/relationships/image" Target="../media/image223.png"/><Relationship Id="rId10" Type="http://schemas.openxmlformats.org/officeDocument/2006/relationships/image" Target="../media/image219.png"/><Relationship Id="rId4" Type="http://schemas.openxmlformats.org/officeDocument/2006/relationships/image" Target="../media/image216.png"/><Relationship Id="rId9" Type="http://schemas.openxmlformats.org/officeDocument/2006/relationships/image" Target="../media/image218.png"/><Relationship Id="rId14" Type="http://schemas.openxmlformats.org/officeDocument/2006/relationships/image" Target="../media/image152.png"/></Relationships>
</file>

<file path=ppt/slides/_rels/slide4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33.png"/><Relationship Id="rId3" Type="http://schemas.openxmlformats.org/officeDocument/2006/relationships/image" Target="../media/image226.png"/><Relationship Id="rId7" Type="http://schemas.openxmlformats.org/officeDocument/2006/relationships/image" Target="../media/image146.png"/><Relationship Id="rId12" Type="http://schemas.openxmlformats.org/officeDocument/2006/relationships/image" Target="../media/image232.png"/><Relationship Id="rId17" Type="http://schemas.openxmlformats.org/officeDocument/2006/relationships/image" Target="../media/image236.png"/><Relationship Id="rId2" Type="http://schemas.openxmlformats.org/officeDocument/2006/relationships/image" Target="../media/image225.png"/><Relationship Id="rId16" Type="http://schemas.openxmlformats.org/officeDocument/2006/relationships/image" Target="../media/image235.png"/><Relationship Id="rId1" Type="http://schemas.openxmlformats.org/officeDocument/2006/relationships/slideLayout" Target="../slideLayouts/slideLayout214.xml"/><Relationship Id="rId6" Type="http://schemas.openxmlformats.org/officeDocument/2006/relationships/image" Target="../media/image187.png"/><Relationship Id="rId11" Type="http://schemas.openxmlformats.org/officeDocument/2006/relationships/image" Target="../media/image231.png"/><Relationship Id="rId5" Type="http://schemas.openxmlformats.org/officeDocument/2006/relationships/image" Target="../media/image228.png"/><Relationship Id="rId15" Type="http://schemas.openxmlformats.org/officeDocument/2006/relationships/image" Target="../media/image234.png"/><Relationship Id="rId10" Type="http://schemas.openxmlformats.org/officeDocument/2006/relationships/image" Target="../media/image230.png"/><Relationship Id="rId4" Type="http://schemas.openxmlformats.org/officeDocument/2006/relationships/image" Target="../media/image227.png"/><Relationship Id="rId9" Type="http://schemas.openxmlformats.org/officeDocument/2006/relationships/image" Target="../media/image229.png"/><Relationship Id="rId14" Type="http://schemas.openxmlformats.org/officeDocument/2006/relationships/image" Target="../media/image152.png"/></Relationships>
</file>

<file path=ppt/slides/_rels/slide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0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50.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245.png"/><Relationship Id="rId18" Type="http://schemas.openxmlformats.org/officeDocument/2006/relationships/image" Target="../media/image249.png"/><Relationship Id="rId3" Type="http://schemas.openxmlformats.org/officeDocument/2006/relationships/image" Target="../media/image238.png"/><Relationship Id="rId21" Type="http://schemas.openxmlformats.org/officeDocument/2006/relationships/image" Target="../media/image252.png"/><Relationship Id="rId7" Type="http://schemas.openxmlformats.org/officeDocument/2006/relationships/image" Target="../media/image146.png"/><Relationship Id="rId12" Type="http://schemas.openxmlformats.org/officeDocument/2006/relationships/image" Target="../media/image244.png"/><Relationship Id="rId17" Type="http://schemas.openxmlformats.org/officeDocument/2006/relationships/image" Target="../media/image248.png"/><Relationship Id="rId2" Type="http://schemas.openxmlformats.org/officeDocument/2006/relationships/image" Target="../media/image237.png"/><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214.xml"/><Relationship Id="rId6" Type="http://schemas.openxmlformats.org/officeDocument/2006/relationships/image" Target="../media/image187.png"/><Relationship Id="rId11" Type="http://schemas.openxmlformats.org/officeDocument/2006/relationships/image" Target="../media/image243.png"/><Relationship Id="rId5" Type="http://schemas.openxmlformats.org/officeDocument/2006/relationships/image" Target="../media/image240.png"/><Relationship Id="rId15" Type="http://schemas.openxmlformats.org/officeDocument/2006/relationships/image" Target="../media/image246.png"/><Relationship Id="rId10" Type="http://schemas.openxmlformats.org/officeDocument/2006/relationships/image" Target="../media/image242.png"/><Relationship Id="rId19" Type="http://schemas.openxmlformats.org/officeDocument/2006/relationships/image" Target="../media/image250.png"/><Relationship Id="rId4" Type="http://schemas.openxmlformats.org/officeDocument/2006/relationships/image" Target="../media/image239.png"/><Relationship Id="rId9" Type="http://schemas.openxmlformats.org/officeDocument/2006/relationships/image" Target="../media/image241.png"/><Relationship Id="rId14" Type="http://schemas.openxmlformats.org/officeDocument/2006/relationships/image" Target="../media/image152.pn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xml"/><Relationship Id="rId1" Type="http://schemas.openxmlformats.org/officeDocument/2006/relationships/slideLayout" Target="../slideLayouts/slideLayout226.xml"/></Relationships>
</file>

<file path=ppt/slides/_rels/slide52.xml.rels><?xml version="1.0" encoding="UTF-8" standalone="yes"?>
<Relationships xmlns="http://schemas.openxmlformats.org/package/2006/relationships"><Relationship Id="rId8" Type="http://schemas.openxmlformats.org/officeDocument/2006/relationships/image" Target="../media/image258.jpeg"/><Relationship Id="rId3" Type="http://schemas.openxmlformats.org/officeDocument/2006/relationships/image" Target="../media/image253.jpg"/><Relationship Id="rId7" Type="http://schemas.openxmlformats.org/officeDocument/2006/relationships/image" Target="../media/image257.jpeg"/><Relationship Id="rId2" Type="http://schemas.openxmlformats.org/officeDocument/2006/relationships/notesSlide" Target="../notesSlides/notesSlide11.xml"/><Relationship Id="rId1" Type="http://schemas.openxmlformats.org/officeDocument/2006/relationships/slideLayout" Target="../slideLayouts/slideLayout194.xml"/><Relationship Id="rId6" Type="http://schemas.openxmlformats.org/officeDocument/2006/relationships/image" Target="../media/image256.png"/><Relationship Id="rId5" Type="http://schemas.openxmlformats.org/officeDocument/2006/relationships/image" Target="../media/image255.jpeg"/><Relationship Id="rId4" Type="http://schemas.openxmlformats.org/officeDocument/2006/relationships/image" Target="../media/image254.png"/><Relationship Id="rId9" Type="http://schemas.openxmlformats.org/officeDocument/2006/relationships/image" Target="../media/image259.png"/></Relationships>
</file>

<file path=ppt/slides/_rels/slide5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94.xml"/></Relationships>
</file>

<file path=ppt/slides/_rels/slide54.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jpeg"/><Relationship Id="rId7" Type="http://schemas.openxmlformats.org/officeDocument/2006/relationships/image" Target="../media/image266.png"/><Relationship Id="rId12" Type="http://schemas.openxmlformats.org/officeDocument/2006/relationships/image" Target="../media/image271.png"/><Relationship Id="rId2" Type="http://schemas.openxmlformats.org/officeDocument/2006/relationships/image" Target="../media/image261.jpeg"/><Relationship Id="rId1" Type="http://schemas.openxmlformats.org/officeDocument/2006/relationships/slideLayout" Target="../slideLayouts/slideLayout191.xml"/><Relationship Id="rId6" Type="http://schemas.openxmlformats.org/officeDocument/2006/relationships/image" Target="../media/image265.png"/><Relationship Id="rId11" Type="http://schemas.openxmlformats.org/officeDocument/2006/relationships/image" Target="../media/image270.png"/><Relationship Id="rId5" Type="http://schemas.openxmlformats.org/officeDocument/2006/relationships/image" Target="../media/image264.pn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png"/></Relationships>
</file>

<file path=ppt/slides/_rels/slide55.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72.png"/><Relationship Id="rId7" Type="http://schemas.openxmlformats.org/officeDocument/2006/relationships/image" Target="../media/image274.png"/><Relationship Id="rId2" Type="http://schemas.openxmlformats.org/officeDocument/2006/relationships/image" Target="../media/image267.png"/><Relationship Id="rId1" Type="http://schemas.openxmlformats.org/officeDocument/2006/relationships/slideLayout" Target="../slideLayouts/slideLayout194.xml"/><Relationship Id="rId6" Type="http://schemas.openxmlformats.org/officeDocument/2006/relationships/image" Target="../media/image273.png"/><Relationship Id="rId5" Type="http://schemas.openxmlformats.org/officeDocument/2006/relationships/image" Target="../media/image268.png"/><Relationship Id="rId4" Type="http://schemas.openxmlformats.org/officeDocument/2006/relationships/image" Target="../media/image269.png"/><Relationship Id="rId9" Type="http://schemas.openxmlformats.org/officeDocument/2006/relationships/image" Target="../media/image265.png"/></Relationships>
</file>

<file path=ppt/slides/_rels/slide56.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191.xml"/></Relationships>
</file>

<file path=ppt/slides/_rels/slide57.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194.xml"/></Relationships>
</file>

<file path=ppt/slides/_rels/slide58.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194.xml"/></Relationships>
</file>

<file path=ppt/slides/_rels/slide59.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194.xml"/></Relationships>
</file>

<file path=ppt/slides/_rels/slide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0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0.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image" Target="../media/image280.png"/><Relationship Id="rId1" Type="http://schemas.openxmlformats.org/officeDocument/2006/relationships/slideLayout" Target="../slideLayouts/slideLayout210.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82.png"/></Relationships>
</file>

<file path=ppt/slides/_rels/slide61.xml.rels><?xml version="1.0" encoding="UTF-8" standalone="yes"?>
<Relationships xmlns="http://schemas.openxmlformats.org/package/2006/relationships"><Relationship Id="rId8" Type="http://schemas.openxmlformats.org/officeDocument/2006/relationships/image" Target="../media/image291.jpeg"/><Relationship Id="rId3" Type="http://schemas.openxmlformats.org/officeDocument/2006/relationships/image" Target="../media/image286.jpeg"/><Relationship Id="rId7" Type="http://schemas.openxmlformats.org/officeDocument/2006/relationships/image" Target="../media/image290.jpeg"/><Relationship Id="rId2" Type="http://schemas.openxmlformats.org/officeDocument/2006/relationships/image" Target="../media/image285.jpeg"/><Relationship Id="rId1" Type="http://schemas.openxmlformats.org/officeDocument/2006/relationships/slideLayout" Target="../slideLayouts/slideLayout210.xml"/><Relationship Id="rId6" Type="http://schemas.openxmlformats.org/officeDocument/2006/relationships/image" Target="../media/image289.jpeg"/><Relationship Id="rId5" Type="http://schemas.openxmlformats.org/officeDocument/2006/relationships/image" Target="../media/image288.jpeg"/><Relationship Id="rId4" Type="http://schemas.openxmlformats.org/officeDocument/2006/relationships/image" Target="../media/image28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18" Type="http://schemas.openxmlformats.org/officeDocument/2006/relationships/image" Target="../media/image64.jpeg"/><Relationship Id="rId26" Type="http://schemas.openxmlformats.org/officeDocument/2006/relationships/image" Target="../media/image72.jpeg"/><Relationship Id="rId3" Type="http://schemas.openxmlformats.org/officeDocument/2006/relationships/image" Target="../media/image49.jpeg"/><Relationship Id="rId21" Type="http://schemas.openxmlformats.org/officeDocument/2006/relationships/image" Target="../media/image67.jpeg"/><Relationship Id="rId34" Type="http://schemas.openxmlformats.org/officeDocument/2006/relationships/image" Target="../media/image80.jpeg"/><Relationship Id="rId7" Type="http://schemas.openxmlformats.org/officeDocument/2006/relationships/image" Target="../media/image53.jpeg"/><Relationship Id="rId12" Type="http://schemas.openxmlformats.org/officeDocument/2006/relationships/image" Target="../media/image58.jpeg"/><Relationship Id="rId17" Type="http://schemas.openxmlformats.org/officeDocument/2006/relationships/image" Target="../media/image63.jpeg"/><Relationship Id="rId25" Type="http://schemas.openxmlformats.org/officeDocument/2006/relationships/image" Target="../media/image71.jpeg"/><Relationship Id="rId33" Type="http://schemas.openxmlformats.org/officeDocument/2006/relationships/image" Target="../media/image79.jpeg"/><Relationship Id="rId2" Type="http://schemas.openxmlformats.org/officeDocument/2006/relationships/notesSlide" Target="../notesSlides/notesSlide1.xml"/><Relationship Id="rId16" Type="http://schemas.openxmlformats.org/officeDocument/2006/relationships/image" Target="../media/image62.jpeg"/><Relationship Id="rId20" Type="http://schemas.openxmlformats.org/officeDocument/2006/relationships/image" Target="../media/image66.jpeg"/><Relationship Id="rId29" Type="http://schemas.openxmlformats.org/officeDocument/2006/relationships/image" Target="../media/image75.jpeg"/><Relationship Id="rId1" Type="http://schemas.openxmlformats.org/officeDocument/2006/relationships/slideLayout" Target="../slideLayouts/slideLayout204.xml"/><Relationship Id="rId6" Type="http://schemas.openxmlformats.org/officeDocument/2006/relationships/image" Target="../media/image52.jpeg"/><Relationship Id="rId11" Type="http://schemas.openxmlformats.org/officeDocument/2006/relationships/image" Target="../media/image57.jpeg"/><Relationship Id="rId24" Type="http://schemas.openxmlformats.org/officeDocument/2006/relationships/image" Target="../media/image70.jpeg"/><Relationship Id="rId32" Type="http://schemas.openxmlformats.org/officeDocument/2006/relationships/image" Target="../media/image78.jpeg"/><Relationship Id="rId5" Type="http://schemas.openxmlformats.org/officeDocument/2006/relationships/image" Target="../media/image51.jpeg"/><Relationship Id="rId15" Type="http://schemas.openxmlformats.org/officeDocument/2006/relationships/image" Target="../media/image61.jpeg"/><Relationship Id="rId23" Type="http://schemas.openxmlformats.org/officeDocument/2006/relationships/image" Target="../media/image69.jpeg"/><Relationship Id="rId28" Type="http://schemas.openxmlformats.org/officeDocument/2006/relationships/image" Target="../media/image74.jpeg"/><Relationship Id="rId10" Type="http://schemas.openxmlformats.org/officeDocument/2006/relationships/image" Target="../media/image56.jpeg"/><Relationship Id="rId19" Type="http://schemas.openxmlformats.org/officeDocument/2006/relationships/image" Target="../media/image65.jpeg"/><Relationship Id="rId31" Type="http://schemas.openxmlformats.org/officeDocument/2006/relationships/image" Target="../media/image77.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eg"/><Relationship Id="rId22" Type="http://schemas.openxmlformats.org/officeDocument/2006/relationships/image" Target="../media/image68.jpeg"/><Relationship Id="rId27" Type="http://schemas.openxmlformats.org/officeDocument/2006/relationships/image" Target="../media/image73.jpeg"/><Relationship Id="rId30" Type="http://schemas.openxmlformats.org/officeDocument/2006/relationships/image" Target="../media/image76.jpeg"/><Relationship Id="rId35"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1996222" y="2568950"/>
            <a:ext cx="8048758" cy="707886"/>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r>
              <a:rPr lang="en-US" altLang="ko-KR" sz="4000" b="1" dirty="0" smtClean="0">
                <a:solidFill>
                  <a:schemeClr val="bg1"/>
                </a:solidFill>
                <a:latin typeface="맑은 고딕" pitchFamily="50" charset="-127"/>
                <a:ea typeface="맑은 고딕" pitchFamily="50" charset="-127"/>
              </a:rPr>
              <a:t>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440" y="727141"/>
            <a:ext cx="4455113" cy="5406722"/>
          </a:xfrm>
          <a:prstGeom prst="rect">
            <a:avLst/>
          </a:prstGeom>
        </p:spPr>
      </p:pic>
      <p:sp>
        <p:nvSpPr>
          <p:cNvPr id="5" name="TextBox 4"/>
          <p:cNvSpPr txBox="1"/>
          <p:nvPr/>
        </p:nvSpPr>
        <p:spPr>
          <a:xfrm>
            <a:off x="2817034" y="357809"/>
            <a:ext cx="4770782" cy="369332"/>
          </a:xfrm>
          <a:prstGeom prst="rect">
            <a:avLst/>
          </a:prstGeom>
          <a:noFill/>
        </p:spPr>
        <p:txBody>
          <a:bodyPr wrap="square" rtlCol="0">
            <a:spAutoFit/>
          </a:bodyPr>
          <a:lstStyle/>
          <a:p>
            <a:r>
              <a:rPr lang="en-US" altLang="ko-KR" dirty="0" smtClean="0"/>
              <a:t>AWS </a:t>
            </a:r>
            <a:r>
              <a:rPr lang="ko-KR" altLang="en-US" dirty="0" smtClean="0"/>
              <a:t>데이터 처리 및 분석</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808456737"/>
              </p:ext>
            </p:extLst>
          </p:nvPr>
        </p:nvGraphicFramePr>
        <p:xfrm>
          <a:off x="267764" y="727141"/>
          <a:ext cx="7615386" cy="6331393"/>
        </p:xfrm>
        <a:graphic>
          <a:graphicData uri="http://schemas.openxmlformats.org/drawingml/2006/table">
            <a:tbl>
              <a:tblPr/>
              <a:tblGrid>
                <a:gridCol w="1755773">
                  <a:extLst>
                    <a:ext uri="{9D8B030D-6E8A-4147-A177-3AD203B41FA5}">
                      <a16:colId xmlns:a16="http://schemas.microsoft.com/office/drawing/2014/main" val="2606136655"/>
                    </a:ext>
                  </a:extLst>
                </a:gridCol>
                <a:gridCol w="1803134">
                  <a:extLst>
                    <a:ext uri="{9D8B030D-6E8A-4147-A177-3AD203B41FA5}">
                      <a16:colId xmlns:a16="http://schemas.microsoft.com/office/drawing/2014/main" val="2114047915"/>
                    </a:ext>
                  </a:extLst>
                </a:gridCol>
                <a:gridCol w="2103274">
                  <a:extLst>
                    <a:ext uri="{9D8B030D-6E8A-4147-A177-3AD203B41FA5}">
                      <a16:colId xmlns:a16="http://schemas.microsoft.com/office/drawing/2014/main" val="3852232492"/>
                    </a:ext>
                  </a:extLst>
                </a:gridCol>
                <a:gridCol w="1953205">
                  <a:extLst>
                    <a:ext uri="{9D8B030D-6E8A-4147-A177-3AD203B41FA5}">
                      <a16:colId xmlns:a16="http://schemas.microsoft.com/office/drawing/2014/main" val="3754589423"/>
                    </a:ext>
                  </a:extLst>
                </a:gridCol>
              </a:tblGrid>
              <a:tr h="589723">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수집</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저장</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처리 및 분석</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시각화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351480"/>
                  </a:ext>
                </a:extLst>
              </a:tr>
              <a:tr h="5707082">
                <a:tc>
                  <a:txBody>
                    <a:bodyPr/>
                    <a:lstStyle/>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실시간 스트리밍 데이터</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a:solidFill>
                            <a:srgbClr val="000000"/>
                          </a:solidFill>
                          <a:effectLst/>
                          <a:latin typeface="바탕" panose="02030600000101010101" pitchFamily="18" charset="-127"/>
                          <a:ea typeface="바탕" panose="02030600000101010101" pitchFamily="18" charset="-127"/>
                        </a:rPr>
                        <a:t>-</a:t>
                      </a:r>
                      <a:r>
                        <a:rPr lang="ko-KR" altLang="en-US" sz="1800" b="1" kern="0" spc="0">
                          <a:solidFill>
                            <a:srgbClr val="000000"/>
                          </a:solidFill>
                          <a:effectLst/>
                          <a:latin typeface="바탕" panose="02030600000101010101" pitchFamily="18" charset="-127"/>
                          <a:ea typeface="바탕" panose="02030600000101010101" pitchFamily="18" charset="-127"/>
                        </a:rPr>
                        <a:t>아마존 </a:t>
                      </a:r>
                      <a:r>
                        <a:rPr lang="en-US" altLang="ko-KR" sz="1800" b="1" kern="0" spc="0">
                          <a:solidFill>
                            <a:srgbClr val="000000"/>
                          </a:solidFill>
                          <a:effectLst/>
                          <a:latin typeface="바탕" panose="02030600000101010101" pitchFamily="18" charset="-127"/>
                          <a:ea typeface="바탕" panose="02030600000101010101" pitchFamily="18" charset="-127"/>
                        </a:rPr>
                        <a:t>Kinesis</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대용량 데이터 로드</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데이터베이스 이관</a:t>
                      </a:r>
                      <a:endParaRPr lang="ko-KR" altLang="en-US" sz="1800" b="1"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카탈로그와 </a:t>
                      </a:r>
                      <a:r>
                        <a:rPr lang="en-US" altLang="ko-KR" sz="1800" b="1" kern="0" spc="0" dirty="0">
                          <a:solidFill>
                            <a:srgbClr val="000000"/>
                          </a:solidFill>
                          <a:effectLst/>
                          <a:latin typeface="바탕" panose="02030600000101010101" pitchFamily="18" charset="-127"/>
                          <a:ea typeface="바탕" panose="02030600000101010101" pitchFamily="18" charset="-127"/>
                        </a:rPr>
                        <a:t>ETL</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aws</a:t>
                      </a:r>
                      <a:r>
                        <a:rPr lang="en-US" altLang="ko-KR" sz="1800" b="1" kern="0" spc="0" dirty="0">
                          <a:solidFill>
                            <a:srgbClr val="000000"/>
                          </a:solidFill>
                          <a:effectLst/>
                          <a:latin typeface="바탕" panose="02030600000101010101" pitchFamily="18" charset="-127"/>
                          <a:ea typeface="바탕" panose="02030600000101010101" pitchFamily="18" charset="-127"/>
                        </a:rPr>
                        <a:t> Glue</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스토리지</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aws</a:t>
                      </a:r>
                      <a:r>
                        <a:rPr lang="en-US" altLang="ko-KR" sz="1800" b="1" kern="0" spc="0" dirty="0">
                          <a:solidFill>
                            <a:srgbClr val="000000"/>
                          </a:solidFill>
                          <a:effectLst/>
                          <a:latin typeface="바탕" panose="02030600000101010101" pitchFamily="18" charset="-127"/>
                          <a:ea typeface="바탕" panose="02030600000101010101" pitchFamily="18" charset="-127"/>
                        </a:rPr>
                        <a:t> S3</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비정형 데이터 처리 </a:t>
                      </a:r>
                      <a:r>
                        <a:rPr lang="en-US" altLang="ko-KR" sz="1800" b="1" kern="0" spc="0" dirty="0">
                          <a:solidFill>
                            <a:srgbClr val="000000"/>
                          </a:solidFill>
                          <a:effectLst/>
                          <a:latin typeface="바탕" panose="02030600000101010101" pitchFamily="18" charset="-127"/>
                          <a:ea typeface="바탕" panose="02030600000101010101" pitchFamily="18" charset="-127"/>
                        </a:rPr>
                        <a:t>EMR</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a:t>
                      </a:r>
                      <a:r>
                        <a:rPr lang="ko-KR" altLang="en-US" sz="1800" b="1" kern="0" spc="0" dirty="0" err="1">
                          <a:solidFill>
                            <a:srgbClr val="000000"/>
                          </a:solidFill>
                          <a:effectLst/>
                          <a:latin typeface="바탕" panose="02030600000101010101" pitchFamily="18" charset="-127"/>
                          <a:ea typeface="바탕" panose="02030600000101010101" pitchFamily="18" charset="-127"/>
                        </a:rPr>
                        <a:t>웨어하우스</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Redshift</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ad-hoc </a:t>
                      </a:r>
                      <a:r>
                        <a:rPr lang="ko-KR" altLang="en-US" sz="1800" b="1" kern="0" spc="0" dirty="0">
                          <a:solidFill>
                            <a:srgbClr val="000000"/>
                          </a:solidFill>
                          <a:effectLst/>
                          <a:latin typeface="바탕" panose="02030600000101010101" pitchFamily="18" charset="-127"/>
                          <a:ea typeface="바탕" panose="02030600000101010101" pitchFamily="18" charset="-127"/>
                        </a:rPr>
                        <a:t>쿼리 </a:t>
                      </a:r>
                      <a:r>
                        <a:rPr lang="en-US" altLang="ko-KR" sz="1800" b="1" kern="0" spc="0" dirty="0">
                          <a:solidFill>
                            <a:srgbClr val="000000"/>
                          </a:solidFill>
                          <a:effectLst/>
                          <a:latin typeface="바탕" panose="02030600000101010101" pitchFamily="18" charset="-127"/>
                          <a:ea typeface="바탕" panose="02030600000101010101" pitchFamily="18" charset="-127"/>
                        </a:rPr>
                        <a:t>: Athena</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로그분석 및 검색엔진</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Elasticsearch</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실시간 스트리밍 분석</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-Kinesis Analytics</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a:t>
                      </a:r>
                      <a:r>
                        <a:rPr lang="ko-KR" altLang="en-US" sz="1800" b="1" kern="0" spc="0" dirty="0" err="1">
                          <a:solidFill>
                            <a:srgbClr val="000000"/>
                          </a:solidFill>
                          <a:effectLst/>
                          <a:latin typeface="바탕" panose="02030600000101010101" pitchFamily="18" charset="-127"/>
                          <a:ea typeface="바탕" panose="02030600000101010101" pitchFamily="18" charset="-127"/>
                        </a:rPr>
                        <a:t>인사이트</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시각화 </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QuickSight</a:t>
                      </a:r>
                      <a:r>
                        <a:rPr lang="en-US" altLang="ko-KR" sz="1800" b="1" kern="0" spc="0" dirty="0">
                          <a:solidFill>
                            <a:srgbClr val="000000"/>
                          </a:solidFill>
                          <a:effectLst/>
                          <a:latin typeface="바탕" panose="02030600000101010101" pitchFamily="18" charset="-127"/>
                          <a:ea typeface="바탕" panose="02030600000101010101" pitchFamily="18" charset="-127"/>
                        </a:rPr>
                        <a:t>, - </a:t>
                      </a:r>
                      <a:r>
                        <a:rPr lang="en-US" altLang="ko-KR" sz="1800" b="1" kern="0" spc="0" dirty="0" err="1">
                          <a:solidFill>
                            <a:srgbClr val="000000"/>
                          </a:solidFill>
                          <a:effectLst/>
                          <a:latin typeface="바탕" panose="02030600000101010101" pitchFamily="18" charset="-127"/>
                          <a:ea typeface="바탕" panose="02030600000101010101" pitchFamily="18" charset="-127"/>
                        </a:rPr>
                        <a:t>Elasticsearch</a:t>
                      </a:r>
                      <a:r>
                        <a:rPr lang="en-US" altLang="ko-KR" sz="1800" b="1" kern="0" spc="0" dirty="0">
                          <a:solidFill>
                            <a:srgbClr val="000000"/>
                          </a:solidFill>
                          <a:effectLst/>
                          <a:latin typeface="바탕" panose="02030600000101010101" pitchFamily="18" charset="-127"/>
                          <a:ea typeface="바탕" panose="02030600000101010101" pitchFamily="18" charset="-127"/>
                        </a:rPr>
                        <a:t> </a:t>
                      </a:r>
                      <a:r>
                        <a:rPr lang="en-US" altLang="ko-KR" sz="1800" b="1" kern="0" spc="0" dirty="0" err="1">
                          <a:solidFill>
                            <a:srgbClr val="000000"/>
                          </a:solidFill>
                          <a:effectLst/>
                          <a:latin typeface="바탕" panose="02030600000101010101" pitchFamily="18" charset="-127"/>
                          <a:ea typeface="바탕" panose="02030600000101010101" pitchFamily="18" charset="-127"/>
                        </a:rPr>
                        <a:t>Kibana</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구축</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인공지능 모델 </a:t>
                      </a:r>
                      <a:r>
                        <a:rPr lang="ko-KR" altLang="en-US" sz="1800" b="1" kern="0" spc="0" dirty="0" smtClean="0">
                          <a:solidFill>
                            <a:srgbClr val="000000"/>
                          </a:solidFill>
                          <a:effectLst/>
                          <a:latin typeface="바탕" panose="02030600000101010101" pitchFamily="18" charset="-127"/>
                          <a:ea typeface="바탕" panose="02030600000101010101" pitchFamily="18" charset="-127"/>
                        </a:rPr>
                        <a:t>개발</a:t>
                      </a:r>
                      <a:r>
                        <a:rPr lang="en-US" altLang="ko-KR" sz="1800" b="1" kern="0" spc="0" dirty="0" smtClean="0">
                          <a:solidFill>
                            <a:srgbClr val="000000"/>
                          </a:solidFill>
                          <a:effectLst/>
                          <a:latin typeface="바탕" panose="02030600000101010101" pitchFamily="18" charset="-127"/>
                          <a:ea typeface="바탕" panose="02030600000101010101" pitchFamily="18" charset="-127"/>
                        </a:rPr>
                        <a:t>:</a:t>
                      </a:r>
                      <a:r>
                        <a:rPr lang="en-US" altLang="ko-KR" sz="1800" b="1" kern="0" spc="0" dirty="0" err="1" smtClean="0">
                          <a:solidFill>
                            <a:srgbClr val="000000"/>
                          </a:solidFill>
                          <a:effectLst/>
                          <a:latin typeface="바탕" panose="02030600000101010101" pitchFamily="18" charset="-127"/>
                          <a:ea typeface="바탕" panose="02030600000101010101" pitchFamily="18" charset="-127"/>
                        </a:rPr>
                        <a:t>SageMaker</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552942"/>
                  </a:ext>
                </a:extLst>
              </a:tr>
            </a:tbl>
          </a:graphicData>
        </a:graphic>
      </p:graphicFrame>
    </p:spTree>
    <p:extLst>
      <p:ext uri="{BB962C8B-B14F-4D97-AF65-F5344CB8AC3E}">
        <p14:creationId xmlns:p14="http://schemas.microsoft.com/office/powerpoint/2010/main" val="221215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332" y="470467"/>
            <a:ext cx="9875235" cy="5638984"/>
          </a:xfrm>
          <a:prstGeom prst="rect">
            <a:avLst/>
          </a:prstGeom>
        </p:spPr>
      </p:pic>
      <p:sp>
        <p:nvSpPr>
          <p:cNvPr id="5" name="내용 개체 틀 2"/>
          <p:cNvSpPr txBox="1">
            <a:spLocks/>
          </p:cNvSpPr>
          <p:nvPr/>
        </p:nvSpPr>
        <p:spPr>
          <a:xfrm>
            <a:off x="4876562" y="5839021"/>
            <a:ext cx="7031282" cy="540859"/>
          </a:xfrm>
          <a:prstGeom prst="rect">
            <a:avLst/>
          </a:prstGeom>
        </p:spPr>
        <p:txBody>
          <a:bodyPr>
            <a:normAutofit fontScale="77500" lnSpcReduction="20000"/>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dirty="0" err="1" smtClean="0">
                <a:hlinkClick r:id="rId3"/>
              </a:rPr>
              <a:t>src</a:t>
            </a:r>
            <a:r>
              <a:rPr lang="en-US" altLang="ko-KR" dirty="0" smtClean="0">
                <a:hlinkClick r:id="rId3"/>
              </a:rPr>
              <a:t>: </a:t>
            </a:r>
            <a:r>
              <a:rPr lang="ko-KR" altLang="ko-KR" dirty="0" smtClean="0">
                <a:hlinkClick r:id="rId3"/>
              </a:rPr>
              <a:t>https://github.com/aws-samples/aws-ai-ml-workshop-kr/tree/master/contribution/anhyobin</a:t>
            </a:r>
            <a:endParaRPr lang="ko-KR" altLang="ko-KR" dirty="0" smtClean="0"/>
          </a:p>
          <a:p>
            <a:endParaRPr lang="ko-KR" altLang="en-US" sz="2400" dirty="0"/>
          </a:p>
        </p:txBody>
      </p:sp>
    </p:spTree>
    <p:extLst>
      <p:ext uri="{BB962C8B-B14F-4D97-AF65-F5344CB8AC3E}">
        <p14:creationId xmlns:p14="http://schemas.microsoft.com/office/powerpoint/2010/main" val="19092048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nvGrpSpPr>
            <p:cNvPr id="11" name="그룹 10">
              <a:extLst>
                <a:ext uri="{FF2B5EF4-FFF2-40B4-BE49-F238E27FC236}">
                  <a16:creationId xmlns:a16="http://schemas.microsoft.com/office/drawing/2014/main" id="{667BF3E3-F42F-4761-8D39-E67912A52438}"/>
                </a:ext>
              </a:extLst>
            </p:cNvPr>
            <p:cNvGrpSpPr/>
            <p:nvPr/>
          </p:nvGrpSpPr>
          <p:grpSpPr>
            <a:xfrm>
              <a:off x="790433" y="3907042"/>
              <a:ext cx="4067629" cy="1738530"/>
              <a:chOff x="2880523" y="2292517"/>
              <a:chExt cx="5538781" cy="2367312"/>
            </a:xfrm>
          </p:grpSpPr>
          <p:sp>
            <p:nvSpPr>
              <p:cNvPr id="12" name="TextBox 11">
                <a:extLst>
                  <a:ext uri="{FF2B5EF4-FFF2-40B4-BE49-F238E27FC236}">
                    <a16:creationId xmlns:a16="http://schemas.microsoft.com/office/drawing/2014/main" id="{E7C2DF40-F059-4C5A-845B-22A41B693565}"/>
                  </a:ext>
                </a:extLst>
              </p:cNvPr>
              <p:cNvSpPr txBox="1"/>
              <p:nvPr/>
            </p:nvSpPr>
            <p:spPr>
              <a:xfrm>
                <a:off x="2880523" y="2292517"/>
                <a:ext cx="524301" cy="71245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smtClean="0">
                    <a:ln>
                      <a:noFill/>
                    </a:ln>
                    <a:solidFill>
                      <a:prstClr val="white"/>
                    </a:solidFill>
                    <a:effectLst/>
                    <a:uLnTx/>
                    <a:uFillTx/>
                    <a:latin typeface="Calibri"/>
                    <a:cs typeface="+mn-cs"/>
                  </a:rPr>
                  <a:t>5</a:t>
                </a:r>
                <a:endParaRPr kumimoji="0" lang="ko-KR" altLang="en-US" sz="2800" b="1" i="0" u="none" strike="noStrike" kern="1200" cap="none" spc="0" normalizeH="0" baseline="0" noProof="0" dirty="0">
                  <a:ln>
                    <a:noFill/>
                  </a:ln>
                  <a:solidFill>
                    <a:prstClr val="white"/>
                  </a:solidFill>
                  <a:effectLst/>
                  <a:uLnTx/>
                  <a:uFillTx/>
                  <a:latin typeface="Calibri"/>
                  <a:cs typeface="+mn-cs"/>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3478394" y="3528282"/>
                <a:ext cx="4940910" cy="1131547"/>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smtClean="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Terminology</a:t>
                </a:r>
                <a:endParaRPr kumimoji="0" lang="ko-KR" altLang="en-US" sz="4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grpSp>
    </p:spTree>
    <p:extLst>
      <p:ext uri="{BB962C8B-B14F-4D97-AF65-F5344CB8AC3E}">
        <p14:creationId xmlns:p14="http://schemas.microsoft.com/office/powerpoint/2010/main" val="76703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 altLang="ko-KR" u="sng" dirty="0" smtClean="0"/>
              <a:t>Kubernetes</a:t>
            </a:r>
            <a:endParaRPr lang="ko-KR" altLang="en-US" dirty="0"/>
          </a:p>
        </p:txBody>
      </p:sp>
      <p:sp>
        <p:nvSpPr>
          <p:cNvPr id="5" name="내용 개체 틀 4"/>
          <p:cNvSpPr>
            <a:spLocks noGrp="1"/>
          </p:cNvSpPr>
          <p:nvPr>
            <p:ph idx="1"/>
          </p:nvPr>
        </p:nvSpPr>
        <p:spPr>
          <a:xfrm>
            <a:off x="455994" y="1564171"/>
            <a:ext cx="11306469" cy="2323623"/>
          </a:xfrm>
        </p:spPr>
        <p:txBody>
          <a:bodyPr/>
          <a:lstStyle/>
          <a:p>
            <a:pPr>
              <a:lnSpc>
                <a:spcPct val="150000"/>
              </a:lnSpc>
            </a:pPr>
            <a:r>
              <a:rPr lang="ko-KR" altLang="en-US" dirty="0" err="1"/>
              <a:t>콘</a:t>
            </a:r>
            <a:r>
              <a:rPr lang="ko-KR" altLang="en-US" dirty="0" err="1" smtClean="0"/>
              <a:t>테이너화된</a:t>
            </a:r>
            <a:r>
              <a:rPr lang="ko-KR" altLang="en-US" dirty="0" smtClean="0"/>
              <a:t> </a:t>
            </a:r>
            <a:r>
              <a:rPr lang="ko-KR" altLang="en-US" dirty="0" err="1"/>
              <a:t>워크로드와</a:t>
            </a:r>
            <a:r>
              <a:rPr lang="ko-KR" altLang="en-US" dirty="0"/>
              <a:t> 서비스를 관리하기 위한 </a:t>
            </a:r>
            <a:r>
              <a:rPr lang="ko-KR" altLang="en-US" dirty="0" err="1"/>
              <a:t>이식성이</a:t>
            </a:r>
            <a:r>
              <a:rPr lang="ko-KR" altLang="en-US" dirty="0"/>
              <a:t> 있고</a:t>
            </a:r>
            <a:r>
              <a:rPr lang="en-US" altLang="ko-KR" dirty="0"/>
              <a:t>, </a:t>
            </a:r>
            <a:r>
              <a:rPr lang="ko-KR" altLang="en-US" dirty="0" err="1"/>
              <a:t>확장가능한</a:t>
            </a:r>
            <a:r>
              <a:rPr lang="ko-KR" altLang="en-US" dirty="0"/>
              <a:t> 오픈소스 </a:t>
            </a:r>
            <a:r>
              <a:rPr lang="ko-KR" altLang="en-US" dirty="0" smtClean="0"/>
              <a:t>플랫폼</a:t>
            </a:r>
            <a:endParaRPr lang="en-US" altLang="ko-KR" dirty="0" smtClean="0"/>
          </a:p>
          <a:p>
            <a:pPr>
              <a:lnSpc>
                <a:spcPct val="150000"/>
              </a:lnSpc>
            </a:pPr>
            <a:r>
              <a:rPr lang="ko-KR" altLang="en-US" dirty="0"/>
              <a:t>키잡이</a:t>
            </a:r>
            <a:r>
              <a:rPr lang="en-US" altLang="ko-KR" dirty="0"/>
              <a:t>(helmsman)</a:t>
            </a:r>
            <a:r>
              <a:rPr lang="ko-KR" altLang="en-US" dirty="0"/>
              <a:t>이나 파일럿을 뜻하는 그리스어에서 </a:t>
            </a:r>
            <a:r>
              <a:rPr lang="ko-KR" altLang="en-US" dirty="0" smtClean="0"/>
              <a:t>유래</a:t>
            </a:r>
            <a:endParaRPr lang="en-US" altLang="ko-KR" dirty="0" smtClean="0"/>
          </a:p>
          <a:p>
            <a:pPr>
              <a:lnSpc>
                <a:spcPct val="150000"/>
              </a:lnSpc>
            </a:pPr>
            <a:r>
              <a:rPr lang="ko-KR" altLang="en-US" dirty="0" smtClean="0"/>
              <a:t>구글이 </a:t>
            </a:r>
            <a:r>
              <a:rPr lang="en-US" altLang="ko-KR" dirty="0"/>
              <a:t>2014</a:t>
            </a:r>
            <a:r>
              <a:rPr lang="ko-KR" altLang="en-US" dirty="0"/>
              <a:t>년에 </a:t>
            </a:r>
            <a:r>
              <a:rPr lang="ko-KR" altLang="en-US" dirty="0" err="1"/>
              <a:t>쿠버네티스</a:t>
            </a:r>
            <a:r>
              <a:rPr lang="ko-KR" altLang="en-US" dirty="0"/>
              <a:t> </a:t>
            </a:r>
            <a:r>
              <a:rPr lang="ko-KR" altLang="en-US" dirty="0" smtClean="0"/>
              <a:t>프로젝트를 </a:t>
            </a:r>
            <a:r>
              <a:rPr lang="ko-KR" altLang="en-US" dirty="0" err="1" smtClean="0"/>
              <a:t>오픈소스화</a:t>
            </a:r>
            <a:endParaRPr lang="en-US" altLang="ko-KR" dirty="0" smtClean="0"/>
          </a:p>
          <a:p>
            <a:pPr>
              <a:lnSpc>
                <a:spcPct val="150000"/>
              </a:lnSpc>
            </a:pPr>
            <a:r>
              <a:rPr lang="en-US" altLang="ko-KR" dirty="0" smtClean="0">
                <a:hlinkClick r:id="rId2"/>
              </a:rPr>
              <a:t>https://kubernetes.io/ko/docs/concepts/</a:t>
            </a:r>
            <a:endParaRPr lang="ko-KR" altLang="en-US" dirty="0"/>
          </a:p>
        </p:txBody>
      </p:sp>
    </p:spTree>
    <p:extLst>
      <p:ext uri="{BB962C8B-B14F-4D97-AF65-F5344CB8AC3E}">
        <p14:creationId xmlns:p14="http://schemas.microsoft.com/office/powerpoint/2010/main" val="421640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u="sng" dirty="0" smtClean="0"/>
              <a:t>Cosmos DB</a:t>
            </a:r>
            <a:endParaRPr lang="ko-KR" altLang="en-US" u="sng" dirty="0"/>
          </a:p>
        </p:txBody>
      </p:sp>
      <p:sp>
        <p:nvSpPr>
          <p:cNvPr id="3" name="내용 개체 틀 2"/>
          <p:cNvSpPr>
            <a:spLocks noGrp="1"/>
          </p:cNvSpPr>
          <p:nvPr>
            <p:ph idx="1"/>
          </p:nvPr>
        </p:nvSpPr>
        <p:spPr/>
        <p:txBody>
          <a:bodyPr/>
          <a:lstStyle/>
          <a:p>
            <a:r>
              <a:rPr lang="en-US" altLang="ko-KR" dirty="0" smtClean="0"/>
              <a:t>RU : request unit</a:t>
            </a:r>
          </a:p>
          <a:p>
            <a:pPr lvl="1"/>
            <a:r>
              <a:rPr lang="ko-KR" altLang="en-US" dirty="0" smtClean="0"/>
              <a:t>데이터 베이스비용을 초당 </a:t>
            </a:r>
            <a:r>
              <a:rPr lang="en-US" altLang="ko-KR" dirty="0" smtClean="0"/>
              <a:t>RU</a:t>
            </a:r>
            <a:r>
              <a:rPr lang="ko-KR" altLang="en-US" dirty="0" smtClean="0"/>
              <a:t>로 계산</a:t>
            </a:r>
            <a:endParaRPr lang="en-US" altLang="ko-KR" dirty="0" smtClean="0"/>
          </a:p>
          <a:p>
            <a:pPr lvl="1"/>
            <a:r>
              <a:rPr lang="en-US" altLang="ko-KR" dirty="0" smtClean="0"/>
              <a:t>CPU, IOPS,   </a:t>
            </a:r>
            <a:r>
              <a:rPr lang="ko-KR" altLang="en-US" dirty="0" smtClean="0"/>
              <a:t>메모리 등의 시스템 리소스 추상화</a:t>
            </a:r>
            <a:endParaRPr lang="ko-KR" altLang="en-US" dirty="0"/>
          </a:p>
        </p:txBody>
      </p:sp>
    </p:spTree>
    <p:extLst>
      <p:ext uri="{BB962C8B-B14F-4D97-AF65-F5344CB8AC3E}">
        <p14:creationId xmlns:p14="http://schemas.microsoft.com/office/powerpoint/2010/main" val="203196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885825" y="555625"/>
            <a:ext cx="11306175" cy="814388"/>
          </a:xfrm>
        </p:spPr>
        <p:txBody>
          <a:bodyPr/>
          <a:lstStyle/>
          <a:p>
            <a:r>
              <a:rPr lang="en-US" altLang="ko-KR" u="sng" dirty="0" smtClean="0"/>
              <a:t>Cassandra</a:t>
            </a:r>
            <a:endParaRPr lang="ko-KR" altLang="en-US" u="sng" dirty="0"/>
          </a:p>
        </p:txBody>
      </p:sp>
      <p:sp>
        <p:nvSpPr>
          <p:cNvPr id="3" name="내용 개체 틀 2"/>
          <p:cNvSpPr>
            <a:spLocks noGrp="1"/>
          </p:cNvSpPr>
          <p:nvPr>
            <p:ph idx="4294967295"/>
          </p:nvPr>
        </p:nvSpPr>
        <p:spPr>
          <a:xfrm>
            <a:off x="885825" y="1200150"/>
            <a:ext cx="11306175" cy="4364038"/>
          </a:xfrm>
        </p:spPr>
        <p:txBody>
          <a:bodyPr/>
          <a:lstStyle/>
          <a:p>
            <a:pPr marL="457200" lvl="1" indent="0">
              <a:buNone/>
            </a:pPr>
            <a:endParaRPr lang="en-US" altLang="ko-KR" dirty="0" smtClean="0"/>
          </a:p>
          <a:p>
            <a:pPr lvl="1"/>
            <a:r>
              <a:rPr lang="ko-KR" altLang="en-US" dirty="0" smtClean="0"/>
              <a:t>아파치 분산 데이터 베이스</a:t>
            </a:r>
            <a:r>
              <a:rPr lang="en-US" altLang="ko-KR" dirty="0" smtClean="0"/>
              <a:t>, NoSQL</a:t>
            </a:r>
          </a:p>
          <a:p>
            <a:pPr lvl="1"/>
            <a:r>
              <a:rPr lang="ko-KR" altLang="en-US" dirty="0" err="1" smtClean="0"/>
              <a:t>카산드라는</a:t>
            </a:r>
            <a:r>
              <a:rPr lang="ko-KR" altLang="en-US" dirty="0" smtClean="0"/>
              <a:t> </a:t>
            </a:r>
            <a:r>
              <a:rPr lang="ko-KR" altLang="en-US" dirty="0"/>
              <a:t>구글의 </a:t>
            </a:r>
            <a:r>
              <a:rPr lang="en-US" altLang="ko-KR" dirty="0" err="1"/>
              <a:t>BigTable</a:t>
            </a:r>
            <a:r>
              <a:rPr lang="en-US" altLang="ko-KR" dirty="0"/>
              <a:t> </a:t>
            </a:r>
            <a:r>
              <a:rPr lang="ko-KR" altLang="en-US" dirty="0"/>
              <a:t>컬럼 기반의 </a:t>
            </a:r>
            <a:r>
              <a:rPr lang="ko-KR" altLang="en-US" dirty="0" err="1"/>
              <a:t>데이타</a:t>
            </a:r>
            <a:r>
              <a:rPr lang="ko-KR" altLang="en-US" dirty="0"/>
              <a:t> 모델과 </a:t>
            </a:r>
            <a:r>
              <a:rPr lang="en-US" altLang="ko-KR" dirty="0" err="1"/>
              <a:t>FaceBook</a:t>
            </a:r>
            <a:r>
              <a:rPr lang="ko-KR" altLang="en-US" dirty="0"/>
              <a:t>에서 만든 </a:t>
            </a:r>
            <a:r>
              <a:rPr lang="en-US" altLang="ko-KR" dirty="0"/>
              <a:t>Dynamo</a:t>
            </a:r>
            <a:r>
              <a:rPr lang="ko-KR" altLang="en-US" dirty="0"/>
              <a:t>의 분산 모델을 기반으로 하여 제작되어 </a:t>
            </a:r>
            <a:r>
              <a:rPr lang="en-US" altLang="ko-KR" dirty="0"/>
              <a:t>Facebook</a:t>
            </a:r>
            <a:r>
              <a:rPr lang="ko-KR" altLang="en-US" dirty="0"/>
              <a:t>에 의해 </a:t>
            </a:r>
            <a:r>
              <a:rPr lang="en-US" altLang="ko-KR" dirty="0"/>
              <a:t>2008</a:t>
            </a:r>
            <a:r>
              <a:rPr lang="ko-KR" altLang="en-US" dirty="0"/>
              <a:t>년에 아파치 오픈소스로 공개된 </a:t>
            </a:r>
            <a:r>
              <a:rPr lang="ko-KR" altLang="en-US" b="1" dirty="0"/>
              <a:t>분산 </a:t>
            </a:r>
            <a:r>
              <a:rPr lang="ko-KR" altLang="en-US" b="1" dirty="0" err="1"/>
              <a:t>데이타</a:t>
            </a:r>
            <a:r>
              <a:rPr lang="ko-KR" altLang="en-US" b="1" dirty="0"/>
              <a:t> </a:t>
            </a:r>
            <a:r>
              <a:rPr lang="ko-KR" altLang="en-US" b="1" dirty="0" smtClean="0"/>
              <a:t>베이스</a:t>
            </a:r>
            <a:r>
              <a:rPr lang="en-US" altLang="ko-KR" dirty="0" smtClean="0"/>
              <a:t>.</a:t>
            </a:r>
            <a:r>
              <a:rPr lang="en-US" altLang="ko-KR" dirty="0"/>
              <a:t> </a:t>
            </a:r>
            <a:endParaRPr lang="en-US" altLang="ko-KR" dirty="0" smtClean="0"/>
          </a:p>
          <a:p>
            <a:pPr lvl="1"/>
            <a:r>
              <a:rPr lang="ko-KR" altLang="en-US" dirty="0" smtClean="0"/>
              <a:t>기존의 </a:t>
            </a:r>
            <a:r>
              <a:rPr lang="ko-KR" altLang="en-US" dirty="0"/>
              <a:t>관계형 </a:t>
            </a:r>
            <a:r>
              <a:rPr lang="ko-KR" altLang="en-US" dirty="0" err="1"/>
              <a:t>데이타</a:t>
            </a:r>
            <a:r>
              <a:rPr lang="ko-KR" altLang="en-US" dirty="0"/>
              <a:t> 베이스와 다르게 </a:t>
            </a:r>
            <a:r>
              <a:rPr lang="en-US" altLang="ko-KR" dirty="0"/>
              <a:t>SQL</a:t>
            </a:r>
            <a:r>
              <a:rPr lang="ko-KR" altLang="en-US" dirty="0"/>
              <a:t>을 사용하지 않는 </a:t>
            </a:r>
            <a:r>
              <a:rPr lang="en-US" altLang="ko-KR" dirty="0" smtClean="0"/>
              <a:t>NoSQL</a:t>
            </a:r>
            <a:r>
              <a:rPr lang="ko-KR" altLang="en-US" dirty="0" smtClean="0"/>
              <a:t>제품 중 하나</a:t>
            </a:r>
            <a:endParaRPr lang="en-US" altLang="ko-KR" dirty="0" smtClean="0"/>
          </a:p>
          <a:p>
            <a:pPr lvl="1"/>
            <a:r>
              <a:rPr lang="ko-KR" altLang="en-US" dirty="0" smtClean="0"/>
              <a:t>대용량의 </a:t>
            </a:r>
            <a:r>
              <a:rPr lang="ko-KR" altLang="en-US" dirty="0" err="1"/>
              <a:t>데이타</a:t>
            </a:r>
            <a:r>
              <a:rPr lang="ko-KR" altLang="en-US" dirty="0"/>
              <a:t> </a:t>
            </a:r>
            <a:r>
              <a:rPr lang="ko-KR" altLang="en-US" dirty="0" err="1"/>
              <a:t>트렌젝션에</a:t>
            </a:r>
            <a:r>
              <a:rPr lang="ko-KR" altLang="en-US" dirty="0"/>
              <a:t> 대해서 고성능 처리가 가능한 시스템이다</a:t>
            </a:r>
            <a:r>
              <a:rPr lang="en-US" altLang="ko-KR" dirty="0"/>
              <a:t>.(High-Scale). </a:t>
            </a:r>
            <a:r>
              <a:rPr lang="ko-KR" altLang="en-US" dirty="0"/>
              <a:t>노드를 추가함으로써 성능을 낮추지 않고 횡적으로 용량을 확장할 수 있다</a:t>
            </a:r>
            <a:r>
              <a:rPr lang="en-US" altLang="ko-KR" dirty="0"/>
              <a:t>.</a:t>
            </a:r>
            <a:r>
              <a:rPr lang="ko-KR" altLang="en-US" dirty="0"/>
              <a:t/>
            </a:r>
            <a:br>
              <a:rPr lang="ko-KR" altLang="en-US" dirty="0"/>
            </a:br>
            <a:r>
              <a:rPr lang="ko-KR" altLang="en-US" dirty="0"/>
              <a:t/>
            </a:r>
            <a:br>
              <a:rPr lang="ko-KR" altLang="en-US" dirty="0"/>
            </a:br>
            <a:r>
              <a:rPr lang="ko-KR" altLang="en-US" dirty="0"/>
              <a:t>출처</a:t>
            </a:r>
            <a:r>
              <a:rPr lang="en-US" altLang="ko-KR" dirty="0"/>
              <a:t>: </a:t>
            </a:r>
            <a:r>
              <a:rPr lang="en-US" altLang="ko-KR" dirty="0">
                <a:hlinkClick r:id="rId2"/>
              </a:rPr>
              <a:t>https://bcho.tistory.com/440</a:t>
            </a:r>
            <a:r>
              <a:rPr lang="ko-KR" altLang="en-US" dirty="0"/>
              <a:t> </a:t>
            </a:r>
            <a:r>
              <a:rPr lang="en-US" altLang="ko-KR" dirty="0"/>
              <a:t>[</a:t>
            </a:r>
            <a:r>
              <a:rPr lang="ko-KR" altLang="en-US" dirty="0" err="1"/>
              <a:t>조대협의</a:t>
            </a:r>
            <a:r>
              <a:rPr lang="ko-KR" altLang="en-US" dirty="0"/>
              <a:t> 블로그</a:t>
            </a:r>
            <a:r>
              <a:rPr lang="en-US" altLang="ko-KR" dirty="0"/>
              <a:t>]</a:t>
            </a:r>
            <a:endParaRPr lang="ko-KR" altLang="en-US" dirty="0"/>
          </a:p>
        </p:txBody>
      </p:sp>
    </p:spTree>
    <p:extLst>
      <p:ext uri="{BB962C8B-B14F-4D97-AF65-F5344CB8AC3E}">
        <p14:creationId xmlns:p14="http://schemas.microsoft.com/office/powerpoint/2010/main" val="189789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hlinkClick r:id="rId2"/>
              </a:rPr>
              <a:t>MongoDB</a:t>
            </a:r>
            <a:endParaRPr lang="ko-KR" altLang="en-US" dirty="0"/>
          </a:p>
        </p:txBody>
      </p:sp>
      <p:sp>
        <p:nvSpPr>
          <p:cNvPr id="3" name="내용 개체 틀 2"/>
          <p:cNvSpPr>
            <a:spLocks noGrp="1"/>
          </p:cNvSpPr>
          <p:nvPr>
            <p:ph idx="1"/>
          </p:nvPr>
        </p:nvSpPr>
        <p:spPr>
          <a:xfrm>
            <a:off x="2311893" y="6868142"/>
            <a:ext cx="10515600" cy="4351338"/>
          </a:xfrm>
        </p:spPr>
        <p:txBody>
          <a:bodyPr/>
          <a:lstStyle/>
          <a:p>
            <a:pPr lvl="1"/>
            <a:endParaRPr lang="ko-KR" altLang="en-US" dirty="0"/>
          </a:p>
        </p:txBody>
      </p:sp>
      <p:pic>
        <p:nvPicPr>
          <p:cNvPr id="1026" name="Picture 2" descr="MongoDB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033" y="4310666"/>
            <a:ext cx="6948561" cy="207237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917358" y="2186061"/>
            <a:ext cx="9948909" cy="2185214"/>
          </a:xfrm>
          <a:prstGeom prst="rect">
            <a:avLst/>
          </a:prstGeom>
        </p:spPr>
        <p:txBody>
          <a:bodyPr wrap="square">
            <a:spAutoFit/>
          </a:bodyPr>
          <a:lstStyle/>
          <a:p>
            <a:pPr marL="285750" indent="-285750">
              <a:buFont typeface="Arial" panose="020B0604020202020204" pitchFamily="34" charset="0"/>
              <a:buChar char="•"/>
            </a:pPr>
            <a:r>
              <a:rPr lang="en-US" altLang="ko-KR" sz="2800" dirty="0"/>
              <a:t>Document-Oriented(</a:t>
            </a:r>
            <a:r>
              <a:rPr lang="ko-KR" altLang="en-US" sz="2800" dirty="0"/>
              <a:t>문서 지향적</a:t>
            </a:r>
            <a:r>
              <a:rPr lang="en-US" altLang="ko-KR" sz="2800" dirty="0"/>
              <a:t>) </a:t>
            </a:r>
            <a:r>
              <a:rPr lang="en-US" altLang="ko-KR" sz="2800" dirty="0">
                <a:hlinkClick r:id="rId4"/>
              </a:rPr>
              <a:t>NoSQL</a:t>
            </a:r>
            <a:r>
              <a:rPr lang="ko-KR" altLang="en-US" sz="2800" dirty="0"/>
              <a:t> 데이터베이스</a:t>
            </a:r>
            <a:endParaRPr lang="en-US" altLang="ko-KR" sz="2800" dirty="0"/>
          </a:p>
          <a:p>
            <a:pPr marL="285750" indent="-285750">
              <a:buFont typeface="Arial" panose="020B0604020202020204" pitchFamily="34" charset="0"/>
              <a:buChar char="•"/>
            </a:pPr>
            <a:r>
              <a:rPr lang="en-US" altLang="ko-KR" sz="2800" dirty="0"/>
              <a:t>Document</a:t>
            </a:r>
          </a:p>
          <a:p>
            <a:pPr lvl="1"/>
            <a:r>
              <a:rPr lang="en-US" altLang="ko-KR" sz="2000" dirty="0"/>
              <a:t>RDMS</a:t>
            </a:r>
            <a:r>
              <a:rPr lang="ko-KR" altLang="en-US" sz="2000" dirty="0"/>
              <a:t>의 </a:t>
            </a:r>
            <a:r>
              <a:rPr lang="en-US" altLang="ko-KR" sz="2000" dirty="0"/>
              <a:t>record</a:t>
            </a:r>
            <a:r>
              <a:rPr lang="ko-KR" altLang="en-US" sz="2000" dirty="0"/>
              <a:t>와 유사한 개념으로 </a:t>
            </a:r>
            <a:r>
              <a:rPr lang="en-US" altLang="ko-KR" sz="2000" dirty="0"/>
              <a:t>JSON objects </a:t>
            </a:r>
            <a:r>
              <a:rPr lang="ko-KR" altLang="en-US" sz="2000" dirty="0"/>
              <a:t>형태의 </a:t>
            </a:r>
            <a:r>
              <a:rPr lang="en-US" altLang="ko-KR" sz="2000" dirty="0"/>
              <a:t>key-value</a:t>
            </a:r>
            <a:r>
              <a:rPr lang="ko-KR" altLang="en-US" sz="2000" dirty="0"/>
              <a:t>의 쌍으로 이루어진 데이터 구조로 구성</a:t>
            </a:r>
            <a:endParaRPr lang="en-US" altLang="ko-KR" sz="2000" dirty="0"/>
          </a:p>
          <a:p>
            <a:pPr lvl="1"/>
            <a:r>
              <a:rPr lang="en-US" altLang="ko-KR" sz="2000" dirty="0"/>
              <a:t>value</a:t>
            </a:r>
            <a:r>
              <a:rPr lang="ko-KR" altLang="en-US" sz="2000" dirty="0"/>
              <a:t>에는 다른 </a:t>
            </a:r>
            <a:r>
              <a:rPr lang="en-US" altLang="ko-KR" sz="2000" dirty="0"/>
              <a:t>document, array, document array</a:t>
            </a:r>
            <a:r>
              <a:rPr lang="ko-KR" altLang="en-US" sz="2000" dirty="0"/>
              <a:t>가 포함될 수 있다</a:t>
            </a:r>
            <a:endParaRPr lang="en-US" altLang="ko-KR" sz="2000" dirty="0"/>
          </a:p>
          <a:p>
            <a:pPr lvl="1"/>
            <a:endParaRPr lang="ko-KR" altLang="en-US" sz="2000" dirty="0"/>
          </a:p>
        </p:txBody>
      </p:sp>
    </p:spTree>
    <p:extLst>
      <p:ext uri="{BB962C8B-B14F-4D97-AF65-F5344CB8AC3E}">
        <p14:creationId xmlns:p14="http://schemas.microsoft.com/office/powerpoint/2010/main" val="222949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121545" y="1110111"/>
            <a:ext cx="9144001" cy="4524315"/>
          </a:xfrm>
          <a:prstGeom prst="rect">
            <a:avLst/>
          </a:prstGeom>
        </p:spPr>
        <p:txBody>
          <a:bodyPr wrap="square">
            <a:spAutoFit/>
          </a:bodyPr>
          <a:lstStyle/>
          <a:p>
            <a:pPr>
              <a:lnSpc>
                <a:spcPct val="150000"/>
              </a:lnSpc>
            </a:pPr>
            <a:r>
              <a:rPr lang="en-US" altLang="ko-KR" sz="2400" dirty="0">
                <a:latin typeface="Fira Code"/>
              </a:rPr>
              <a:t>{ </a:t>
            </a:r>
            <a:endParaRPr lang="en-US" altLang="ko-KR" sz="2400" dirty="0" smtClean="0">
              <a:latin typeface="Fira Code"/>
            </a:endParaRPr>
          </a:p>
          <a:p>
            <a:pPr>
              <a:lnSpc>
                <a:spcPct val="150000"/>
              </a:lnSpc>
            </a:pPr>
            <a:r>
              <a:rPr lang="en-US" altLang="ko-KR" sz="2400" dirty="0" smtClean="0">
                <a:latin typeface="Fira Code"/>
              </a:rPr>
              <a:t>_</a:t>
            </a:r>
            <a:r>
              <a:rPr lang="en-US" altLang="ko-KR" sz="2400" b="1" dirty="0" smtClean="0">
                <a:latin typeface="Fira Code"/>
              </a:rPr>
              <a:t>id</a:t>
            </a:r>
            <a:r>
              <a:rPr lang="en-US" altLang="ko-KR" sz="2400" b="1" dirty="0">
                <a:latin typeface="Fira Code"/>
              </a:rPr>
              <a:t>: </a:t>
            </a:r>
            <a:r>
              <a:rPr lang="en-US" altLang="ko-KR" sz="2400" b="1" dirty="0" err="1">
                <a:latin typeface="Fira Code"/>
              </a:rPr>
              <a:t>ObjectId</a:t>
            </a:r>
            <a:r>
              <a:rPr lang="en-US" altLang="ko-KR" sz="2400" b="1" dirty="0">
                <a:latin typeface="Fira Code"/>
              </a:rPr>
              <a:t>("5099803df3f4948bd2f98391"), </a:t>
            </a:r>
            <a:endParaRPr lang="en-US" altLang="ko-KR" sz="2400" b="1" dirty="0" smtClean="0">
              <a:latin typeface="Fira Code"/>
            </a:endParaRPr>
          </a:p>
          <a:p>
            <a:pPr>
              <a:lnSpc>
                <a:spcPct val="150000"/>
              </a:lnSpc>
            </a:pPr>
            <a:r>
              <a:rPr lang="en-US" altLang="ko-KR" sz="2400" b="1" dirty="0" smtClean="0">
                <a:latin typeface="Fira Code"/>
              </a:rPr>
              <a:t>name</a:t>
            </a:r>
            <a:r>
              <a:rPr lang="en-US" altLang="ko-KR" sz="2400" b="1" dirty="0">
                <a:latin typeface="Fira Code"/>
              </a:rPr>
              <a:t>: { first: "Alan", last: "Turing" }, </a:t>
            </a:r>
            <a:endParaRPr lang="en-US" altLang="ko-KR" sz="2400" b="1" dirty="0" smtClean="0">
              <a:latin typeface="Fira Code"/>
            </a:endParaRPr>
          </a:p>
          <a:p>
            <a:pPr>
              <a:lnSpc>
                <a:spcPct val="150000"/>
              </a:lnSpc>
            </a:pPr>
            <a:r>
              <a:rPr lang="en-US" altLang="ko-KR" sz="2400" b="1" dirty="0" smtClean="0">
                <a:latin typeface="Fira Code"/>
              </a:rPr>
              <a:t>birth</a:t>
            </a:r>
            <a:r>
              <a:rPr lang="en-US" altLang="ko-KR" sz="2400" b="1" dirty="0">
                <a:latin typeface="Fira Code"/>
              </a:rPr>
              <a:t>: new Date('Jun 23, 1912'), </a:t>
            </a:r>
            <a:endParaRPr lang="en-US" altLang="ko-KR" sz="2400" b="1" dirty="0" smtClean="0">
              <a:latin typeface="Fira Code"/>
            </a:endParaRPr>
          </a:p>
          <a:p>
            <a:pPr>
              <a:lnSpc>
                <a:spcPct val="150000"/>
              </a:lnSpc>
            </a:pPr>
            <a:r>
              <a:rPr lang="en-US" altLang="ko-KR" sz="2400" b="1" dirty="0" smtClean="0">
                <a:latin typeface="Fira Code"/>
              </a:rPr>
              <a:t>death</a:t>
            </a:r>
            <a:r>
              <a:rPr lang="en-US" altLang="ko-KR" sz="2400" b="1" dirty="0">
                <a:latin typeface="Fira Code"/>
              </a:rPr>
              <a:t>: new Date('Jun 07, 1954'), </a:t>
            </a:r>
            <a:endParaRPr lang="en-US" altLang="ko-KR" sz="2400" b="1" dirty="0" smtClean="0">
              <a:latin typeface="Fira Code"/>
            </a:endParaRPr>
          </a:p>
          <a:p>
            <a:pPr>
              <a:lnSpc>
                <a:spcPct val="150000"/>
              </a:lnSpc>
            </a:pPr>
            <a:r>
              <a:rPr lang="en-US" altLang="ko-KR" sz="2400" b="1" dirty="0" err="1" smtClean="0">
                <a:latin typeface="Fira Code"/>
              </a:rPr>
              <a:t>contribs</a:t>
            </a:r>
            <a:r>
              <a:rPr lang="en-US" altLang="ko-KR" sz="2400" b="1" dirty="0">
                <a:latin typeface="Fira Code"/>
              </a:rPr>
              <a:t>: [ "Turing machine", "Turing test", "</a:t>
            </a:r>
            <a:r>
              <a:rPr lang="en-US" altLang="ko-KR" sz="2400" b="1" dirty="0" err="1">
                <a:latin typeface="Fira Code"/>
              </a:rPr>
              <a:t>Turingery</a:t>
            </a:r>
            <a:r>
              <a:rPr lang="en-US" altLang="ko-KR" sz="2400" b="1" dirty="0">
                <a:latin typeface="Fira Code"/>
              </a:rPr>
              <a:t>" ], </a:t>
            </a:r>
            <a:endParaRPr lang="en-US" altLang="ko-KR" sz="2400" b="1" dirty="0" smtClean="0">
              <a:latin typeface="Fira Code"/>
            </a:endParaRPr>
          </a:p>
          <a:p>
            <a:pPr>
              <a:lnSpc>
                <a:spcPct val="150000"/>
              </a:lnSpc>
            </a:pPr>
            <a:r>
              <a:rPr lang="en-US" altLang="ko-KR" sz="2400" b="1" dirty="0" smtClean="0">
                <a:latin typeface="Fira Code"/>
              </a:rPr>
              <a:t>views </a:t>
            </a:r>
            <a:r>
              <a:rPr lang="en-US" altLang="ko-KR" sz="2400" b="1" dirty="0">
                <a:latin typeface="Fira Code"/>
              </a:rPr>
              <a:t>: </a:t>
            </a:r>
            <a:r>
              <a:rPr lang="en-US" altLang="ko-KR" sz="2400" b="1" dirty="0" err="1">
                <a:latin typeface="Fira Code"/>
              </a:rPr>
              <a:t>NumberLong</a:t>
            </a:r>
            <a:r>
              <a:rPr lang="en-US" altLang="ko-KR" sz="2400" b="1" dirty="0">
                <a:latin typeface="Fira Code"/>
              </a:rPr>
              <a:t>(1250000</a:t>
            </a:r>
            <a:r>
              <a:rPr lang="en-US" altLang="ko-KR" sz="2400" b="1" dirty="0" smtClean="0">
                <a:latin typeface="Fira Code"/>
              </a:rPr>
              <a:t>)</a:t>
            </a:r>
          </a:p>
          <a:p>
            <a:pPr>
              <a:lnSpc>
                <a:spcPct val="150000"/>
              </a:lnSpc>
            </a:pPr>
            <a:r>
              <a:rPr lang="en-US" altLang="ko-KR" sz="2400" b="1" dirty="0">
                <a:latin typeface="Fira Code"/>
              </a:rPr>
              <a:t>}</a:t>
            </a:r>
            <a:r>
              <a:rPr lang="en-US" altLang="ko-KR" sz="2400" b="1" dirty="0" smtClean="0">
                <a:latin typeface="Fira Code"/>
              </a:rPr>
              <a:t> </a:t>
            </a:r>
            <a:endParaRPr lang="ko-KR" altLang="en-US" sz="2400" b="1" dirty="0"/>
          </a:p>
        </p:txBody>
      </p:sp>
    </p:spTree>
    <p:extLst>
      <p:ext uri="{BB962C8B-B14F-4D97-AF65-F5344CB8AC3E}">
        <p14:creationId xmlns:p14="http://schemas.microsoft.com/office/powerpoint/2010/main" val="3936428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426720" y="3465512"/>
            <a:ext cx="5669280" cy="3001327"/>
            <a:chOff x="426720" y="3465512"/>
            <a:chExt cx="5669280"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a:extLst>
                <a:ext uri="{FF2B5EF4-FFF2-40B4-BE49-F238E27FC236}">
                  <a16:creationId xmlns:a16="http://schemas.microsoft.com/office/drawing/2014/main" id="{65465CA2-3769-4BE9-AA7E-6F04145D7731}"/>
                </a:ext>
              </a:extLst>
            </p:cNvPr>
            <p:cNvSpPr txBox="1"/>
            <p:nvPr/>
          </p:nvSpPr>
          <p:spPr>
            <a:xfrm>
              <a:off x="715364" y="4814577"/>
              <a:ext cx="4762843" cy="646331"/>
            </a:xfrm>
            <a:prstGeom prst="rect">
              <a:avLst/>
            </a:prstGeom>
            <a:noFill/>
          </p:spPr>
          <p:txBody>
            <a:bodyPr wrap="none" rtlCol="0">
              <a:spAutoFit/>
            </a:bodyPr>
            <a:lstStyle/>
            <a:p>
              <a:pPr algn="ctr"/>
              <a:r>
                <a:rPr lang="en-US" altLang="ko-KR" sz="36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3600" b="1" dirty="0" smtClean="0">
                  <a:solidFill>
                    <a:schemeClr val="bg1"/>
                  </a:solidFill>
                  <a:latin typeface="나눔스퀘어 ExtraBold" panose="020B0600000101010101" pitchFamily="50" charset="-127"/>
                  <a:ea typeface="나눔스퀘어 ExtraBold" panose="020B0600000101010101" pitchFamily="50" charset="-127"/>
                </a:rPr>
                <a:t>빅데이터 분석</a:t>
              </a:r>
              <a:r>
                <a:rPr lang="en-US" altLang="ko-KR" sz="36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36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81134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66929" y="-456025"/>
            <a:ext cx="12524335" cy="3112031"/>
            <a:chOff x="-250394" y="-684037"/>
            <a:chExt cx="18786503" cy="4668046"/>
          </a:xfrm>
        </p:grpSpPr>
        <p:pic>
          <p:nvPicPr>
            <p:cNvPr id="3" name="Object 2"/>
            <p:cNvPicPr>
              <a:picLocks noChangeAspect="1"/>
            </p:cNvPicPr>
            <p:nvPr/>
          </p:nvPicPr>
          <p:blipFill>
            <a:blip r:embed="rId2" cstate="print"/>
            <a:stretch>
              <a:fillRect/>
            </a:stretch>
          </p:blipFill>
          <p:spPr>
            <a:xfrm>
              <a:off x="-250394" y="-684037"/>
              <a:ext cx="18786503" cy="4668046"/>
            </a:xfrm>
            <a:prstGeom prst="rect">
              <a:avLst/>
            </a:prstGeom>
          </p:spPr>
        </p:pic>
      </p:grpSp>
      <p:pic>
        <p:nvPicPr>
          <p:cNvPr id="5" name="Object 4"/>
          <p:cNvPicPr>
            <a:picLocks noChangeAspect="1"/>
          </p:cNvPicPr>
          <p:nvPr/>
        </p:nvPicPr>
        <p:blipFill>
          <a:blip r:embed="rId3" cstate="print"/>
          <a:stretch>
            <a:fillRect/>
          </a:stretch>
        </p:blipFill>
        <p:spPr>
          <a:xfrm>
            <a:off x="2274818" y="3631048"/>
            <a:ext cx="1215757" cy="734846"/>
          </a:xfrm>
          <a:prstGeom prst="rect">
            <a:avLst/>
          </a:prstGeom>
        </p:spPr>
      </p:pic>
      <p:pic>
        <p:nvPicPr>
          <p:cNvPr id="6" name="Object 5"/>
          <p:cNvPicPr>
            <a:picLocks noChangeAspect="1"/>
          </p:cNvPicPr>
          <p:nvPr/>
        </p:nvPicPr>
        <p:blipFill>
          <a:blip r:embed="rId4" cstate="print"/>
          <a:stretch>
            <a:fillRect/>
          </a:stretch>
        </p:blipFill>
        <p:spPr>
          <a:xfrm>
            <a:off x="496007" y="687112"/>
            <a:ext cx="3234056" cy="707229"/>
          </a:xfrm>
          <a:prstGeom prst="rect">
            <a:avLst/>
          </a:prstGeom>
        </p:spPr>
      </p:pic>
      <p:grpSp>
        <p:nvGrpSpPr>
          <p:cNvPr id="1002" name="그룹 1002"/>
          <p:cNvGrpSpPr/>
          <p:nvPr/>
        </p:nvGrpSpPr>
        <p:grpSpPr>
          <a:xfrm>
            <a:off x="562037" y="553531"/>
            <a:ext cx="2676058" cy="258057"/>
            <a:chOff x="843055" y="830296"/>
            <a:chExt cx="4014087" cy="387085"/>
          </a:xfrm>
        </p:grpSpPr>
        <p:pic>
          <p:nvPicPr>
            <p:cNvPr id="8" name="Object 7"/>
            <p:cNvPicPr>
              <a:picLocks noChangeAspect="1"/>
            </p:cNvPicPr>
            <p:nvPr/>
          </p:nvPicPr>
          <p:blipFill>
            <a:blip r:embed="rId5" cstate="print"/>
            <a:stretch>
              <a:fillRect/>
            </a:stretch>
          </p:blipFill>
          <p:spPr>
            <a:xfrm>
              <a:off x="843055" y="830296"/>
              <a:ext cx="4014087" cy="387085"/>
            </a:xfrm>
            <a:prstGeom prst="rect">
              <a:avLst/>
            </a:prstGeom>
          </p:spPr>
        </p:pic>
      </p:grpSp>
      <p:pic>
        <p:nvPicPr>
          <p:cNvPr id="10" name="Object 9"/>
          <p:cNvPicPr>
            <a:picLocks noChangeAspect="1"/>
          </p:cNvPicPr>
          <p:nvPr/>
        </p:nvPicPr>
        <p:blipFill>
          <a:blip r:embed="rId6" cstate="print"/>
          <a:stretch>
            <a:fillRect/>
          </a:stretch>
        </p:blipFill>
        <p:spPr>
          <a:xfrm>
            <a:off x="518863" y="1323614"/>
            <a:ext cx="2932907" cy="577930"/>
          </a:xfrm>
          <a:prstGeom prst="rect">
            <a:avLst/>
          </a:prstGeom>
        </p:spPr>
      </p:pic>
      <p:pic>
        <p:nvPicPr>
          <p:cNvPr id="11" name="Object 10"/>
          <p:cNvPicPr>
            <a:picLocks noChangeAspect="1"/>
          </p:cNvPicPr>
          <p:nvPr/>
        </p:nvPicPr>
        <p:blipFill>
          <a:blip r:embed="rId7" cstate="print"/>
          <a:stretch>
            <a:fillRect/>
          </a:stretch>
        </p:blipFill>
        <p:spPr>
          <a:xfrm>
            <a:off x="215022" y="164045"/>
            <a:ext cx="1799789" cy="213328"/>
          </a:xfrm>
          <a:prstGeom prst="rect">
            <a:avLst/>
          </a:prstGeom>
        </p:spPr>
      </p:pic>
      <p:grpSp>
        <p:nvGrpSpPr>
          <p:cNvPr id="1003" name="그룹 1003"/>
          <p:cNvGrpSpPr/>
          <p:nvPr/>
        </p:nvGrpSpPr>
        <p:grpSpPr>
          <a:xfrm>
            <a:off x="3792838" y="2817655"/>
            <a:ext cx="1554849" cy="1554849"/>
            <a:chOff x="5689257" y="4226482"/>
            <a:chExt cx="2332274" cy="2332274"/>
          </a:xfrm>
        </p:grpSpPr>
        <p:pic>
          <p:nvPicPr>
            <p:cNvPr id="13" name="Object 12"/>
            <p:cNvPicPr>
              <a:picLocks noChangeAspect="1"/>
            </p:cNvPicPr>
            <p:nvPr/>
          </p:nvPicPr>
          <p:blipFill>
            <a:blip r:embed="rId8" cstate="print"/>
            <a:stretch>
              <a:fillRect/>
            </a:stretch>
          </p:blipFill>
          <p:spPr>
            <a:xfrm>
              <a:off x="5689257" y="4226482"/>
              <a:ext cx="2332274" cy="2332274"/>
            </a:xfrm>
            <a:prstGeom prst="rect">
              <a:avLst/>
            </a:prstGeom>
          </p:spPr>
        </p:pic>
      </p:grpSp>
      <p:grpSp>
        <p:nvGrpSpPr>
          <p:cNvPr id="1004" name="그룹 1004"/>
          <p:cNvGrpSpPr/>
          <p:nvPr/>
        </p:nvGrpSpPr>
        <p:grpSpPr>
          <a:xfrm>
            <a:off x="331448" y="2730449"/>
            <a:ext cx="1729261" cy="1729261"/>
            <a:chOff x="497172" y="4095673"/>
            <a:chExt cx="2593891" cy="2593891"/>
          </a:xfrm>
        </p:grpSpPr>
        <p:pic>
          <p:nvPicPr>
            <p:cNvPr id="16" name="Object 15"/>
            <p:cNvPicPr>
              <a:picLocks noChangeAspect="1"/>
            </p:cNvPicPr>
            <p:nvPr/>
          </p:nvPicPr>
          <p:blipFill>
            <a:blip r:embed="rId9" cstate="print"/>
            <a:stretch>
              <a:fillRect/>
            </a:stretch>
          </p:blipFill>
          <p:spPr>
            <a:xfrm>
              <a:off x="497172" y="4095673"/>
              <a:ext cx="2593891" cy="2593891"/>
            </a:xfrm>
            <a:prstGeom prst="rect">
              <a:avLst/>
            </a:prstGeom>
          </p:spPr>
        </p:pic>
      </p:grpSp>
      <p:grpSp>
        <p:nvGrpSpPr>
          <p:cNvPr id="1005" name="그룹 1005"/>
          <p:cNvGrpSpPr/>
          <p:nvPr/>
        </p:nvGrpSpPr>
        <p:grpSpPr>
          <a:xfrm>
            <a:off x="1581064" y="5142813"/>
            <a:ext cx="1585306" cy="1488902"/>
            <a:chOff x="2371596" y="7714219"/>
            <a:chExt cx="2377959" cy="2233353"/>
          </a:xfrm>
        </p:grpSpPr>
        <p:pic>
          <p:nvPicPr>
            <p:cNvPr id="19" name="Object 18"/>
            <p:cNvPicPr>
              <a:picLocks noChangeAspect="1"/>
            </p:cNvPicPr>
            <p:nvPr/>
          </p:nvPicPr>
          <p:blipFill>
            <a:blip r:embed="rId10" cstate="print"/>
            <a:stretch>
              <a:fillRect/>
            </a:stretch>
          </p:blipFill>
          <p:spPr>
            <a:xfrm>
              <a:off x="2371596" y="7714219"/>
              <a:ext cx="2377959" cy="2233353"/>
            </a:xfrm>
            <a:prstGeom prst="rect">
              <a:avLst/>
            </a:prstGeom>
          </p:spPr>
        </p:pic>
      </p:grpSp>
      <p:grpSp>
        <p:nvGrpSpPr>
          <p:cNvPr id="1006" name="그룹 1006"/>
          <p:cNvGrpSpPr/>
          <p:nvPr/>
        </p:nvGrpSpPr>
        <p:grpSpPr>
          <a:xfrm>
            <a:off x="9162349" y="3200860"/>
            <a:ext cx="1795247" cy="2228998"/>
            <a:chOff x="13743522" y="4801290"/>
            <a:chExt cx="2692871" cy="3343497"/>
          </a:xfrm>
        </p:grpSpPr>
        <p:pic>
          <p:nvPicPr>
            <p:cNvPr id="22" name="Object 21"/>
            <p:cNvPicPr>
              <a:picLocks noChangeAspect="1"/>
            </p:cNvPicPr>
            <p:nvPr/>
          </p:nvPicPr>
          <p:blipFill>
            <a:blip r:embed="rId11" cstate="print"/>
            <a:stretch>
              <a:fillRect/>
            </a:stretch>
          </p:blipFill>
          <p:spPr>
            <a:xfrm>
              <a:off x="13743522" y="4801290"/>
              <a:ext cx="2692871" cy="3343497"/>
            </a:xfrm>
            <a:prstGeom prst="rect">
              <a:avLst/>
            </a:prstGeom>
          </p:spPr>
        </p:pic>
      </p:grpSp>
      <p:grpSp>
        <p:nvGrpSpPr>
          <p:cNvPr id="1007" name="그룹 1007"/>
          <p:cNvGrpSpPr/>
          <p:nvPr/>
        </p:nvGrpSpPr>
        <p:grpSpPr>
          <a:xfrm>
            <a:off x="2368230" y="2855809"/>
            <a:ext cx="1028933" cy="916413"/>
            <a:chOff x="3552344" y="4283713"/>
            <a:chExt cx="1543400" cy="1374619"/>
          </a:xfrm>
        </p:grpSpPr>
        <p:pic>
          <p:nvPicPr>
            <p:cNvPr id="25" name="Object 24"/>
            <p:cNvPicPr>
              <a:picLocks noChangeAspect="1"/>
            </p:cNvPicPr>
            <p:nvPr/>
          </p:nvPicPr>
          <p:blipFill>
            <a:blip r:embed="rId12" cstate="print"/>
            <a:stretch>
              <a:fillRect/>
            </a:stretch>
          </p:blipFill>
          <p:spPr>
            <a:xfrm rot="-2460000">
              <a:off x="3552344" y="4283713"/>
              <a:ext cx="1543400" cy="1374619"/>
            </a:xfrm>
            <a:prstGeom prst="rect">
              <a:avLst/>
            </a:prstGeom>
          </p:spPr>
        </p:pic>
      </p:grpSp>
      <p:grpSp>
        <p:nvGrpSpPr>
          <p:cNvPr id="1008" name="그룹 1008"/>
          <p:cNvGrpSpPr/>
          <p:nvPr/>
        </p:nvGrpSpPr>
        <p:grpSpPr>
          <a:xfrm>
            <a:off x="3306521" y="4625174"/>
            <a:ext cx="1177047" cy="852153"/>
            <a:chOff x="4959781" y="6937761"/>
            <a:chExt cx="1765570" cy="1278229"/>
          </a:xfrm>
        </p:grpSpPr>
        <p:pic>
          <p:nvPicPr>
            <p:cNvPr id="28" name="Object 27"/>
            <p:cNvPicPr>
              <a:picLocks noChangeAspect="1"/>
            </p:cNvPicPr>
            <p:nvPr/>
          </p:nvPicPr>
          <p:blipFill>
            <a:blip r:embed="rId13" cstate="print"/>
            <a:stretch>
              <a:fillRect/>
            </a:stretch>
          </p:blipFill>
          <p:spPr>
            <a:xfrm rot="-15300000">
              <a:off x="4959781" y="6937761"/>
              <a:ext cx="1765570" cy="1278229"/>
            </a:xfrm>
            <a:prstGeom prst="rect">
              <a:avLst/>
            </a:prstGeom>
          </p:spPr>
        </p:pic>
      </p:grpSp>
      <p:pic>
        <p:nvPicPr>
          <p:cNvPr id="30" name="Object 29"/>
          <p:cNvPicPr>
            <a:picLocks noChangeAspect="1"/>
          </p:cNvPicPr>
          <p:nvPr/>
        </p:nvPicPr>
        <p:blipFill>
          <a:blip r:embed="rId14" cstate="print"/>
          <a:stretch>
            <a:fillRect/>
          </a:stretch>
        </p:blipFill>
        <p:spPr>
          <a:xfrm>
            <a:off x="4198413" y="5184718"/>
            <a:ext cx="1157322" cy="532433"/>
          </a:xfrm>
          <a:prstGeom prst="rect">
            <a:avLst/>
          </a:prstGeom>
        </p:spPr>
      </p:pic>
      <p:grpSp>
        <p:nvGrpSpPr>
          <p:cNvPr id="1009" name="그룹 1009"/>
          <p:cNvGrpSpPr/>
          <p:nvPr/>
        </p:nvGrpSpPr>
        <p:grpSpPr>
          <a:xfrm>
            <a:off x="6471601" y="3904427"/>
            <a:ext cx="1599319" cy="1110566"/>
            <a:chOff x="9707401" y="5856640"/>
            <a:chExt cx="2398979" cy="1665849"/>
          </a:xfrm>
        </p:grpSpPr>
        <p:pic>
          <p:nvPicPr>
            <p:cNvPr id="32" name="Object 31"/>
            <p:cNvPicPr>
              <a:picLocks noChangeAspect="1"/>
            </p:cNvPicPr>
            <p:nvPr/>
          </p:nvPicPr>
          <p:blipFill>
            <a:blip r:embed="rId15" cstate="print"/>
            <a:stretch>
              <a:fillRect/>
            </a:stretch>
          </p:blipFill>
          <p:spPr>
            <a:xfrm>
              <a:off x="9707401" y="5856640"/>
              <a:ext cx="2398979" cy="1665849"/>
            </a:xfrm>
            <a:prstGeom prst="rect">
              <a:avLst/>
            </a:prstGeom>
          </p:spPr>
        </p:pic>
      </p:grpSp>
      <p:pic>
        <p:nvPicPr>
          <p:cNvPr id="34" name="Object 33"/>
          <p:cNvPicPr>
            <a:picLocks noChangeAspect="1"/>
          </p:cNvPicPr>
          <p:nvPr/>
        </p:nvPicPr>
        <p:blipFill>
          <a:blip r:embed="rId16" cstate="print"/>
          <a:stretch>
            <a:fillRect/>
          </a:stretch>
        </p:blipFill>
        <p:spPr>
          <a:xfrm>
            <a:off x="6683440" y="5116412"/>
            <a:ext cx="1178619" cy="532433"/>
          </a:xfrm>
          <a:prstGeom prst="rect">
            <a:avLst/>
          </a:prstGeom>
        </p:spPr>
      </p:pic>
    </p:spTree>
    <p:extLst>
      <p:ext uri="{BB962C8B-B14F-4D97-AF65-F5344CB8AC3E}">
        <p14:creationId xmlns:p14="http://schemas.microsoft.com/office/powerpoint/2010/main" val="173559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2698"/>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22411" y="0"/>
            <a:ext cx="75150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830997"/>
          </a:xfrm>
          <a:prstGeom prst="rect">
            <a:avLst/>
          </a:prstGeom>
          <a:noFill/>
        </p:spPr>
        <p:txBody>
          <a:bodyPr wrap="square" rtlCol="0">
            <a:spAutoFit/>
          </a:bodyPr>
          <a:lstStyle/>
          <a:p>
            <a:r>
              <a:rPr lang="ko-KR" altLang="en-US" sz="2400" b="1" dirty="0" err="1" smtClean="0">
                <a:solidFill>
                  <a:schemeClr val="bg1"/>
                </a:solidFill>
              </a:rPr>
              <a:t>클라우드기반</a:t>
            </a:r>
            <a:r>
              <a:rPr lang="ko-KR" altLang="en-US" sz="2400" b="1" dirty="0" smtClean="0">
                <a:solidFill>
                  <a:schemeClr val="bg1"/>
                </a:solidFill>
              </a:rPr>
              <a:t> 빅데이터 분석</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빅데이터 분석</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4243355" cy="529456"/>
            <a:chOff x="1191929" y="2733040"/>
            <a:chExt cx="2673450" cy="529456"/>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515777" y="2739276"/>
              <a:ext cx="2349602"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빅데이터 분석</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188061"/>
            <a:ext cx="5152076" cy="1200329"/>
            <a:chOff x="1191929" y="2637512"/>
            <a:chExt cx="3896879" cy="1200329"/>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04278" cy="523220"/>
            </a:xfrm>
            <a:prstGeom prst="rect">
              <a:avLst/>
            </a:prstGeom>
            <a:noFill/>
          </p:spPr>
          <p:txBody>
            <a:bodyPr wrap="none" rtlCol="0">
              <a:spAutoFit/>
            </a:bodyPr>
            <a:lstStyle/>
            <a:p>
              <a:r>
                <a:rPr lang="en-US" altLang="ko-KR" sz="2800" b="1" dirty="0">
                  <a:solidFill>
                    <a:schemeClr val="bg1"/>
                  </a:solidFill>
                </a:rPr>
                <a:t>-</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742572" y="2637512"/>
              <a:ext cx="3346236" cy="1200329"/>
            </a:xfrm>
            <a:prstGeom prst="rect">
              <a:avLst/>
            </a:prstGeom>
            <a:noFill/>
          </p:spPr>
          <p:txBody>
            <a:bodyPr wrap="square" rtlCol="0">
              <a:spAutoFit/>
            </a:bodyPr>
            <a:lstStyle/>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Power BI</a:t>
              </a:r>
            </a:p>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GitHub &amp; </a:t>
              </a:r>
              <a:r>
                <a:rPr lang="en-US" altLang="ko-KR" sz="2400" b="1" dirty="0" err="1" smtClean="0">
                  <a:solidFill>
                    <a:schemeClr val="bg1"/>
                  </a:solidFill>
                  <a:latin typeface="나눔스퀘어 ExtraBold" panose="020B0600000101010101" pitchFamily="50" charset="-127"/>
                  <a:ea typeface="나눔스퀘어 ExtraBold" panose="020B0600000101010101" pitchFamily="50" charset="-127"/>
                </a:rPr>
                <a:t>Git</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3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36789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784225" y="4814576"/>
              <a:ext cx="4519122" cy="646331"/>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Microsoft Power BI</a:t>
              </a:r>
              <a:endParaRPr kumimoji="0" lang="ko-KR" altLang="en-US" sz="36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358202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2"/>
          <a:stretch>
            <a:fillRect/>
          </a:stretch>
        </p:blipFill>
        <p:spPr>
          <a:xfrm>
            <a:off x="1246589" y="0"/>
            <a:ext cx="9703429" cy="6862895"/>
          </a:xfrm>
          <a:prstGeom prst="rect">
            <a:avLst/>
          </a:prstGeom>
        </p:spPr>
      </p:pic>
      <p:sp>
        <p:nvSpPr>
          <p:cNvPr id="2" name="TextBox 11"/>
          <p:cNvSpPr txBox="1"/>
          <p:nvPr/>
        </p:nvSpPr>
        <p:spPr>
          <a:xfrm>
            <a:off x="1868051" y="498230"/>
            <a:ext cx="8693784" cy="1068882"/>
          </a:xfrm>
          <a:prstGeom prst="rect">
            <a:avLst/>
          </a:prstGeom>
          <a:noFill/>
        </p:spPr>
        <p:txBody>
          <a:bodyPr wrap="square" lIns="0" tIns="0" rIns="0" bIns="0" rtlCol="0">
            <a:spAutoFit/>
          </a:bodyPr>
          <a:lstStyle/>
          <a:p>
            <a:pPr marL="0" marR="0" lvl="0" indent="3954415"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77"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Modeling</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소개</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302"/>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0">
              <a:lnSpc>
                <a:spcPct val="103750"/>
              </a:lnSpc>
              <a:spcBef>
                <a:spcPts val="0"/>
              </a:spcBef>
              <a:spcAft>
                <a:spcPts val="0"/>
              </a:spcAft>
              <a:buClrTx/>
              <a:buSzTx/>
              <a:buFontTx/>
              <a:buNone/>
              <a:tabLst/>
              <a:defRPr/>
            </a:pPr>
            <a:r>
              <a:rPr kumimoji="0" lang="zh-CN" altLang="en-US" sz="1814" b="0" i="0" u="none" strike="noStrike" kern="1200" cap="none" spc="-45" normalizeH="0" baseline="0" noProof="0" dirty="0">
                <a:ln>
                  <a:noFill/>
                </a:ln>
                <a:solidFill>
                  <a:srgbClr val="E26B08"/>
                </a:solidFill>
                <a:effectLst/>
                <a:uLnTx/>
                <a:uFillTx/>
                <a:latin typeface="굴림"/>
                <a:ea typeface="굴림"/>
                <a:cs typeface="+mn-cs"/>
              </a:rPr>
              <a:t>Microsoft</a:t>
            </a:r>
            <a:r>
              <a:rPr kumimoji="0" lang="zh-CN" altLang="en-US" sz="1814" b="0" i="0" u="none" strike="noStrike" kern="1200" cap="none" spc="-27"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50" normalizeH="0" baseline="0" noProof="0" dirty="0">
                <a:ln>
                  <a:noFill/>
                </a:ln>
                <a:solidFill>
                  <a:srgbClr val="E26B08"/>
                </a:solidFill>
                <a:effectLst/>
                <a:uLnTx/>
                <a:uFillTx/>
                <a:latin typeface="굴림"/>
                <a:ea typeface="굴림"/>
                <a:cs typeface="+mn-cs"/>
              </a:rPr>
              <a:t>Data</a:t>
            </a:r>
            <a:r>
              <a:rPr kumimoji="0" lang="zh-CN" altLang="en-US" sz="1814" b="0" i="0" u="none" strike="noStrike" kern="1200" cap="none" spc="-3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73" normalizeH="0" baseline="0" noProof="0" dirty="0">
                <a:ln>
                  <a:noFill/>
                </a:ln>
                <a:solidFill>
                  <a:srgbClr val="E26B08"/>
                </a:solidFill>
                <a:effectLst/>
                <a:uLnTx/>
                <a:uFillTx/>
                <a:latin typeface="굴림"/>
                <a:ea typeface="굴림"/>
                <a:cs typeface="+mn-cs"/>
              </a:rPr>
              <a:t>&amp;</a:t>
            </a:r>
            <a:r>
              <a:rPr kumimoji="0" lang="zh-CN" altLang="en-US" sz="1814" b="0" i="0" u="none" strike="noStrike" kern="1200" cap="none" spc="-3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45" normalizeH="0" baseline="0" noProof="0" dirty="0">
                <a:ln>
                  <a:noFill/>
                </a:ln>
                <a:solidFill>
                  <a:srgbClr val="E26B08"/>
                </a:solidFill>
                <a:effectLst/>
                <a:uLnTx/>
                <a:uFillTx/>
                <a:latin typeface="굴림"/>
                <a:ea typeface="굴림"/>
                <a:cs typeface="+mn-cs"/>
              </a:rPr>
              <a:t>BI</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는</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18"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취합</a:t>
            </a:r>
            <a:r>
              <a:rPr kumimoji="0" lang="zh-CN" altLang="en-US" sz="1270" b="0" i="0" u="none" strike="noStrike" kern="1200" cap="none" spc="-31" normalizeH="0" baseline="0" noProof="0" dirty="0">
                <a:ln>
                  <a:noFill/>
                </a:ln>
                <a:solidFill>
                  <a:srgbClr val="3F3F3F"/>
                </a:solidFill>
                <a:effectLst/>
                <a:uLnTx/>
                <a:uFillTx/>
                <a:latin typeface="굴림"/>
                <a:ea typeface="굴림"/>
                <a:cs typeface="+mn-cs"/>
              </a:rPr>
              <a:t>(ETL)</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및</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가공</a:t>
            </a:r>
            <a:r>
              <a:rPr kumimoji="0" lang="zh-CN" altLang="en-US" sz="1270" b="0" i="0" u="none" strike="noStrike" kern="1200" cap="none" spc="-27"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저장</a:t>
            </a:r>
            <a:r>
              <a:rPr kumimoji="0" lang="zh-CN" altLang="en-US" sz="1270" b="0" i="0" u="none" strike="noStrike" kern="1200" cap="none" spc="-32" normalizeH="0" baseline="0" noProof="0" dirty="0">
                <a:ln>
                  <a:noFill/>
                </a:ln>
                <a:solidFill>
                  <a:srgbClr val="3F3F3F"/>
                </a:solidFill>
                <a:effectLst/>
                <a:uLnTx/>
                <a:uFillTx/>
                <a:latin typeface="굴림"/>
                <a:ea typeface="굴림"/>
                <a:cs typeface="+mn-cs"/>
              </a:rPr>
              <a:t>(Storage),</a:t>
            </a:r>
            <a:r>
              <a:rPr kumimoji="0" lang="zh-CN" altLang="en-US" sz="1270" b="0" i="0" u="none" strike="noStrike" kern="1200" cap="none" spc="-18"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탐색적</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분석</a:t>
            </a:r>
            <a:r>
              <a:rPr kumimoji="0" lang="zh-CN" altLang="en-US" sz="1270" b="0" i="0" u="none" strike="noStrike" kern="1200" cap="none" spc="-32" normalizeH="0" baseline="0" noProof="0" dirty="0">
                <a:ln>
                  <a:noFill/>
                </a:ln>
                <a:solidFill>
                  <a:srgbClr val="3F3F3F"/>
                </a:solidFill>
                <a:effectLst/>
                <a:uLnTx/>
                <a:uFillTx/>
                <a:latin typeface="굴림"/>
                <a:ea typeface="굴림"/>
                <a:cs typeface="+mn-cs"/>
              </a:rPr>
              <a:t>(Analysis)</a:t>
            </a:r>
            <a:r>
              <a:rPr kumimoji="0" lang="zh-CN" altLang="en-US" sz="1270" b="0" i="0" u="none" strike="noStrike" kern="1200" cap="none" spc="-54" normalizeH="0" baseline="0" noProof="0" dirty="0">
                <a:ln>
                  <a:noFill/>
                </a:ln>
                <a:solidFill>
                  <a:srgbClr val="3F3F3F"/>
                </a:solidFill>
                <a:effectLst/>
                <a:uLnTx/>
                <a:uFillTx/>
                <a:latin typeface="굴림"/>
                <a:ea typeface="굴림"/>
                <a:cs typeface="+mn-cs"/>
              </a:rPr>
              <a:t>을</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통한</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모델링</a:t>
            </a:r>
            <a:r>
              <a:rPr kumimoji="0" lang="zh-CN" altLang="en-US" sz="1270" b="0" i="0" u="none" strike="noStrike" kern="1200" cap="none" spc="-36" normalizeH="0" baseline="0" noProof="0" dirty="0">
                <a:ln>
                  <a:noFill/>
                </a:ln>
                <a:solidFill>
                  <a:srgbClr val="3F3F3F"/>
                </a:solidFill>
                <a:effectLst/>
                <a:uLnTx/>
                <a:uFillTx/>
                <a:latin typeface="굴림"/>
                <a:ea typeface="굴림"/>
                <a:cs typeface="+mn-cs"/>
              </a:rPr>
              <a:t>(Data</a:t>
            </a:r>
            <a:r>
              <a:rPr kumimoji="0" lang="zh-CN" altLang="en-US" sz="1270" b="0" i="0" u="none" strike="noStrike" kern="1200" cap="none" spc="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1" normalizeH="0" baseline="0" noProof="0" dirty="0">
                <a:ln>
                  <a:noFill/>
                </a:ln>
                <a:solidFill>
                  <a:srgbClr val="3F3F3F"/>
                </a:solidFill>
                <a:effectLst/>
                <a:uLnTx/>
                <a:uFillTx/>
                <a:latin typeface="굴림"/>
                <a:ea typeface="굴림"/>
                <a:cs typeface="+mn-cs"/>
              </a:rPr>
              <a:t>Modeling)</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부터</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데이터시각화</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(BI)</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리포트</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생성까지</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00" normalizeH="0" baseline="0" noProof="0" dirty="0">
                <a:ln>
                  <a:noFill/>
                </a:ln>
                <a:solidFill>
                  <a:srgbClr val="3F3F3F"/>
                </a:solidFill>
                <a:effectLst/>
                <a:uLnTx/>
                <a:uFillTx/>
                <a:latin typeface="굴림"/>
                <a:ea typeface="굴림"/>
                <a:cs typeface="+mn-cs"/>
              </a:rPr>
              <a:t>End-</a:t>
            </a:r>
            <a:r>
              <a:rPr kumimoji="0" lang="zh-CN" altLang="en-US" sz="1270" b="0" i="0" u="none" strike="noStrike" kern="1200" cap="none" spc="-73" normalizeH="0" baseline="0" noProof="0" dirty="0">
                <a:ln>
                  <a:noFill/>
                </a:ln>
                <a:solidFill>
                  <a:srgbClr val="3F3F3F"/>
                </a:solidFill>
                <a:effectLst/>
                <a:uLnTx/>
                <a:uFillTx/>
                <a:latin typeface="굴림"/>
                <a:ea typeface="굴림"/>
                <a:cs typeface="+mn-cs"/>
              </a:rPr>
              <a:t>to</a:t>
            </a:r>
            <a:r>
              <a:rPr kumimoji="0" lang="zh-CN" altLang="en-US" sz="1270" b="0" i="0" u="none" strike="noStrike" kern="1200" cap="none" spc="-103"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94" normalizeH="0" baseline="0" noProof="0" dirty="0">
                <a:ln>
                  <a:noFill/>
                </a:ln>
                <a:solidFill>
                  <a:srgbClr val="3F3F3F"/>
                </a:solidFill>
                <a:effectLst/>
                <a:uLnTx/>
                <a:uFillTx/>
                <a:latin typeface="굴림"/>
                <a:ea typeface="굴림"/>
                <a:cs typeface="+mn-cs"/>
              </a:rPr>
              <a:t>end</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의</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Microsoft</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1" normalizeH="0" baseline="0" noProof="0" dirty="0">
                <a:ln>
                  <a:noFill/>
                </a:ln>
                <a:solidFill>
                  <a:srgbClr val="3F3F3F"/>
                </a:solidFill>
                <a:effectLst/>
                <a:uLnTx/>
                <a:uFillTx/>
                <a:latin typeface="굴림"/>
                <a:ea typeface="굴림"/>
                <a:cs typeface="+mn-cs"/>
              </a:rPr>
              <a:t>Big</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5" normalizeH="0" baseline="0" noProof="0" dirty="0">
                <a:ln>
                  <a:noFill/>
                </a:ln>
                <a:solidFill>
                  <a:srgbClr val="3F3F3F"/>
                </a:solidFill>
                <a:effectLst/>
                <a:uLnTx/>
                <a:uFillTx/>
                <a:latin typeface="굴림"/>
                <a:ea typeface="굴림"/>
                <a:cs typeface="+mn-cs"/>
              </a:rPr>
              <a:t>Data</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Platform</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7" normalizeH="0" baseline="0" noProof="0" dirty="0">
                <a:ln>
                  <a:noFill/>
                </a:ln>
                <a:solidFill>
                  <a:srgbClr val="3F3F3F"/>
                </a:solidFill>
                <a:effectLst/>
                <a:uLnTx/>
                <a:uFillTx/>
                <a:latin typeface="굴림"/>
                <a:ea typeface="굴림"/>
                <a:cs typeface="+mn-cs"/>
              </a:rPr>
              <a:t>기반의</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분석</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환경을</a:t>
            </a:r>
            <a:r>
              <a:rPr kumimoji="0" lang="zh-CN" altLang="en-US" sz="1270" b="0" i="0" u="none" strike="noStrike" kern="1200" cap="none" spc="-59"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제공합니다</a:t>
            </a:r>
            <a:r>
              <a:rPr kumimoji="0" lang="zh-CN" altLang="en-US" sz="1270" b="0" i="0" u="none" strike="noStrike" kern="1200" cap="none" spc="-45" normalizeH="0" baseline="0" noProof="0" dirty="0">
                <a:ln>
                  <a:noFill/>
                </a:ln>
                <a:solidFill>
                  <a:srgbClr val="3F3F3F"/>
                </a:solidFill>
                <a:effectLst/>
                <a:uLnTx/>
                <a:uFillTx/>
                <a:latin typeface="굴림"/>
                <a:ea typeface="굴림"/>
                <a:cs typeface="+mn-cs"/>
              </a:rPr>
              <a:t>.</a:t>
            </a:r>
          </a:p>
        </p:txBody>
      </p:sp>
    </p:spTree>
    <p:extLst>
      <p:ext uri="{BB962C8B-B14F-4D97-AF65-F5344CB8AC3E}">
        <p14:creationId xmlns:p14="http://schemas.microsoft.com/office/powerpoint/2010/main" val="107842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stretch>
            <a:fillRect/>
          </a:stretch>
        </p:blipFill>
        <p:spPr>
          <a:xfrm>
            <a:off x="1246589" y="0"/>
            <a:ext cx="9703429" cy="6862895"/>
          </a:xfrm>
          <a:prstGeom prst="rect">
            <a:avLst/>
          </a:prstGeom>
        </p:spPr>
      </p:pic>
      <p:sp>
        <p:nvSpPr>
          <p:cNvPr id="2" name="TextBox 13"/>
          <p:cNvSpPr txBox="1"/>
          <p:nvPr/>
        </p:nvSpPr>
        <p:spPr>
          <a:xfrm>
            <a:off x="1868051" y="498230"/>
            <a:ext cx="8759565" cy="1068882"/>
          </a:xfrm>
          <a:prstGeom prst="rect">
            <a:avLst/>
          </a:prstGeom>
          <a:noFill/>
        </p:spPr>
        <p:txBody>
          <a:bodyPr wrap="square" lIns="0" tIns="0" rIns="0" bIns="0" rtlCol="0">
            <a:spAutoFit/>
          </a:bodyPr>
          <a:lstStyle/>
          <a:p>
            <a:pPr marL="0" marR="0" lvl="0" indent="3954415"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77"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Modeling</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환경</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302"/>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0">
              <a:lnSpc>
                <a:spcPct val="103750"/>
              </a:lnSpc>
              <a:spcBef>
                <a:spcPts val="0"/>
              </a:spcBef>
              <a:spcAft>
                <a:spcPts val="0"/>
              </a:spcAft>
              <a:buClrTx/>
              <a:buSzTx/>
              <a:buFontTx/>
              <a:buNone/>
              <a:tabLst/>
              <a:defRPr/>
            </a:pP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Microsoft</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Data</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&amp;</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BI</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는</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모델링(Data</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Modeling)부터</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데이터시각화(BI)까지</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클라우드(Cloud)와</a:t>
            </a:r>
            <a:r>
              <a:rPr kumimoji="0" lang="zh-CN" altLang="en-US" sz="1270" b="0" i="0" u="none" strike="noStrike" kern="1200" cap="none" spc="-7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온프레미스</a:t>
            </a:r>
            <a:r>
              <a:rPr kumimoji="0" lang="zh-CN" altLang="en-US" sz="1270" b="0" i="0" u="none" strike="noStrike" kern="1200" cap="none" spc="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5" normalizeH="0" baseline="0" noProof="0" dirty="0">
                <a:ln>
                  <a:noFill/>
                </a:ln>
                <a:solidFill>
                  <a:srgbClr val="3F3F3F"/>
                </a:solidFill>
                <a:effectLst/>
                <a:uLnTx/>
                <a:uFillTx/>
                <a:latin typeface="굴림"/>
                <a:ea typeface="굴림"/>
                <a:cs typeface="+mn-cs"/>
              </a:rPr>
              <a:t>(On</a:t>
            </a:r>
            <a:r>
              <a:rPr kumimoji="0" lang="zh-CN" altLang="en-US" sz="1270" b="0" i="0" u="none" strike="noStrike" kern="1200" cap="none" spc="-94"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Premise)</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모두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동일한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환경을</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제공하는</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유일한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하이브리드</a:t>
            </a:r>
            <a:r>
              <a:rPr kumimoji="0" lang="zh-CN" altLang="en-US" sz="1270" b="0" i="0" u="none" strike="noStrike" kern="1200" cap="none" spc="-73" normalizeH="0" baseline="0" noProof="0" dirty="0">
                <a:ln>
                  <a:noFill/>
                </a:ln>
                <a:solidFill>
                  <a:srgbClr val="3F3F3F"/>
                </a:solidFill>
                <a:effectLst/>
                <a:uLnTx/>
                <a:uFillTx/>
                <a:latin typeface="굴림"/>
                <a:ea typeface="굴림"/>
                <a:cs typeface="+mn-cs"/>
              </a:rPr>
              <a:t>(Hybrid)</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BI</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솔루션으로써</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사용자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환경에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최적화된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서비스를</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제공합니다</a:t>
            </a:r>
            <a:r>
              <a:rPr kumimoji="0" lang="zh-CN" altLang="en-US" sz="1270" b="0" i="0" u="none" strike="noStrike" kern="1200" cap="none" spc="-50" normalizeH="0" baseline="0" noProof="0" dirty="0">
                <a:ln>
                  <a:noFill/>
                </a:ln>
                <a:solidFill>
                  <a:srgbClr val="3F3F3F"/>
                </a:solidFill>
                <a:effectLst/>
                <a:uLnTx/>
                <a:uFillTx/>
                <a:latin typeface="굴림"/>
                <a:ea typeface="굴림"/>
                <a:cs typeface="+mn-cs"/>
              </a:rPr>
              <a:t>.</a:t>
            </a:r>
          </a:p>
        </p:txBody>
      </p:sp>
      <p:sp>
        <p:nvSpPr>
          <p:cNvPr id="14" name="TextBox 14"/>
          <p:cNvSpPr txBox="1"/>
          <p:nvPr/>
        </p:nvSpPr>
        <p:spPr>
          <a:xfrm>
            <a:off x="4596599" y="3578307"/>
            <a:ext cx="3060199" cy="479683"/>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모델링</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(Data</a:t>
            </a:r>
            <a:r>
              <a:rPr kumimoji="0" lang="zh-CN" altLang="en-US" sz="952" b="0" i="0" u="none" strike="noStrike" kern="1200" cap="none" spc="-5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Modeling)</a:t>
            </a:r>
          </a:p>
          <a:p>
            <a:pPr marL="0" marR="0" lvl="0" indent="0" algn="l" defTabSz="829361" rtl="0" eaLnBrk="1" fontAlgn="auto" latinLnBrk="0" hangingPunct="1">
              <a:lnSpc>
                <a:spcPts val="629"/>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359735" algn="l" defTabSz="829361" rtl="0" eaLnBrk="1" fontAlgn="auto" latinLnBrk="0" hangingPunct="1">
              <a:lnSpc>
                <a:spcPct val="110833"/>
              </a:lnSpc>
              <a:spcBef>
                <a:spcPts val="0"/>
              </a:spcBef>
              <a:spcAft>
                <a:spcPts val="0"/>
              </a:spcAft>
              <a:buClrTx/>
              <a:buSzTx/>
              <a:buFontTx/>
              <a:buNone/>
              <a:tabLst/>
              <a:defRPr/>
            </a:pP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270"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SQL</a:t>
            </a:r>
            <a:r>
              <a:rPr kumimoji="0" lang="zh-CN" altLang="en-US" sz="1270"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Platform</a:t>
            </a:r>
            <a:r>
              <a:rPr kumimoji="0" lang="zh-CN" altLang="en-US" sz="1270" b="1" i="0" u="none" strike="noStrike" kern="1200" cap="none" spc="-8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0" i="0" u="none" strike="noStrike" kern="1200" cap="none" spc="0" normalizeH="0" baseline="0" noProof="0" dirty="0">
                <a:ln>
                  <a:noFill/>
                </a:ln>
                <a:solidFill>
                  <a:srgbClr val="FEFEFE"/>
                </a:solidFill>
                <a:effectLst/>
                <a:uLnTx/>
                <a:uFillTx/>
                <a:latin typeface="굴림"/>
                <a:ea typeface="굴림"/>
                <a:cs typeface="+mn-cs"/>
              </a:rPr>
              <a:t>(On-Premise)</a:t>
            </a:r>
          </a:p>
        </p:txBody>
      </p:sp>
      <p:sp>
        <p:nvSpPr>
          <p:cNvPr id="15" name="TextBox 15"/>
          <p:cNvSpPr txBox="1"/>
          <p:nvPr/>
        </p:nvSpPr>
        <p:spPr>
          <a:xfrm>
            <a:off x="9420438" y="3576924"/>
            <a:ext cx="700995" cy="185820"/>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5"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BI</a:t>
            </a:r>
          </a:p>
        </p:txBody>
      </p:sp>
      <p:sp>
        <p:nvSpPr>
          <p:cNvPr id="16" name="TextBox 16"/>
          <p:cNvSpPr txBox="1"/>
          <p:nvPr/>
        </p:nvSpPr>
        <p:spPr>
          <a:xfrm>
            <a:off x="4596598" y="5724971"/>
            <a:ext cx="3085265" cy="492507"/>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모델링</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(Data</a:t>
            </a:r>
            <a:r>
              <a:rPr kumimoji="0" lang="zh-CN" altLang="en-US" sz="952" b="0" i="0" u="none" strike="noStrike" kern="1200" cap="none" spc="-5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Modeling)</a:t>
            </a:r>
          </a:p>
          <a:p>
            <a:pPr marL="0" marR="0" lvl="0" indent="0" algn="l" defTabSz="829361" rtl="0" eaLnBrk="1" fontAlgn="auto" latinLnBrk="0" hangingPunct="1">
              <a:lnSpc>
                <a:spcPts val="7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608198" algn="l" defTabSz="829361" rtl="0" eaLnBrk="1" fontAlgn="auto" latinLnBrk="0" hangingPunct="1">
              <a:lnSpc>
                <a:spcPct val="110833"/>
              </a:lnSpc>
              <a:spcBef>
                <a:spcPts val="0"/>
              </a:spcBef>
              <a:spcAft>
                <a:spcPts val="0"/>
              </a:spcAft>
              <a:buClrTx/>
              <a:buSzTx/>
              <a:buFontTx/>
              <a:buNone/>
              <a:tabLst/>
              <a:defRPr/>
            </a:pPr>
            <a:r>
              <a:rPr kumimoji="0" lang="zh-CN" altLang="en-US" sz="1270" b="1" i="0" u="none" strike="noStrike" kern="1200" cap="none" spc="14" normalizeH="0" baseline="0" noProof="0" dirty="0">
                <a:ln>
                  <a:noFill/>
                </a:ln>
                <a:solidFill>
                  <a:srgbClr val="FEFEFE"/>
                </a:solidFill>
                <a:effectLst/>
                <a:uLnTx/>
                <a:uFillTx/>
                <a:latin typeface="굴림"/>
                <a:ea typeface="굴림"/>
                <a:cs typeface="+mn-cs"/>
              </a:rPr>
              <a:t>Microsoft</a:t>
            </a:r>
            <a:r>
              <a:rPr kumimoji="0" lang="zh-CN" altLang="en-US" sz="1270"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27" normalizeH="0" baseline="0" noProof="0" dirty="0">
                <a:ln>
                  <a:noFill/>
                </a:ln>
                <a:solidFill>
                  <a:srgbClr val="FEFEFE"/>
                </a:solidFill>
                <a:effectLst/>
                <a:uLnTx/>
                <a:uFillTx/>
                <a:latin typeface="굴림"/>
                <a:ea typeface="굴림"/>
                <a:cs typeface="+mn-cs"/>
              </a:rPr>
              <a:t>Azure</a:t>
            </a:r>
            <a:r>
              <a:rPr kumimoji="0" lang="zh-CN" altLang="en-US" sz="1270"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18" normalizeH="0" baseline="0" noProof="0" dirty="0">
                <a:ln>
                  <a:noFill/>
                </a:ln>
                <a:solidFill>
                  <a:srgbClr val="FEFEFE"/>
                </a:solidFill>
                <a:effectLst/>
                <a:uLnTx/>
                <a:uFillTx/>
                <a:latin typeface="굴림"/>
                <a:ea typeface="굴림"/>
                <a:cs typeface="+mn-cs"/>
              </a:rPr>
              <a:t>Platform</a:t>
            </a:r>
            <a:r>
              <a:rPr kumimoji="0" lang="zh-CN" altLang="en-US" sz="1270"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0" i="0" u="none" strike="noStrike" kern="1200" cap="none" spc="14" normalizeH="0" baseline="0" noProof="0" dirty="0">
                <a:ln>
                  <a:noFill/>
                </a:ln>
                <a:solidFill>
                  <a:srgbClr val="FEFEFE"/>
                </a:solidFill>
                <a:effectLst/>
                <a:uLnTx/>
                <a:uFillTx/>
                <a:latin typeface="굴림"/>
                <a:ea typeface="굴림"/>
                <a:cs typeface="+mn-cs"/>
              </a:rPr>
              <a:t>(Cloud)</a:t>
            </a:r>
          </a:p>
        </p:txBody>
      </p:sp>
      <p:sp>
        <p:nvSpPr>
          <p:cNvPr id="17" name="TextBox 17"/>
          <p:cNvSpPr txBox="1"/>
          <p:nvPr/>
        </p:nvSpPr>
        <p:spPr>
          <a:xfrm>
            <a:off x="9453843" y="5729947"/>
            <a:ext cx="700995" cy="185820"/>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5"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BI</a:t>
            </a:r>
          </a:p>
        </p:txBody>
      </p:sp>
    </p:spTree>
    <p:extLst>
      <p:ext uri="{BB962C8B-B14F-4D97-AF65-F5344CB8AC3E}">
        <p14:creationId xmlns:p14="http://schemas.microsoft.com/office/powerpoint/2010/main" val="309723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4"/>
          <p:cNvPicPr>
            <a:picLocks noChangeAspect="1"/>
          </p:cNvPicPr>
          <p:nvPr/>
        </p:nvPicPr>
        <p:blipFill>
          <a:blip r:embed="rId2"/>
          <a:stretch>
            <a:fillRect/>
          </a:stretch>
        </p:blipFill>
        <p:spPr>
          <a:xfrm>
            <a:off x="1246589" y="0"/>
            <a:ext cx="9703429" cy="6862895"/>
          </a:xfrm>
          <a:prstGeom prst="rect">
            <a:avLst/>
          </a:prstGeom>
        </p:spPr>
      </p:pic>
      <p:sp>
        <p:nvSpPr>
          <p:cNvPr id="2" name="TextBox 84"/>
          <p:cNvSpPr txBox="1"/>
          <p:nvPr/>
        </p:nvSpPr>
        <p:spPr>
          <a:xfrm>
            <a:off x="7213554" y="498230"/>
            <a:ext cx="3452411" cy="293157"/>
          </a:xfrm>
          <a:prstGeom prst="rect">
            <a:avLst/>
          </a:prstGeom>
          <a:noFill/>
        </p:spPr>
        <p:txBody>
          <a:bodyPr wrap="square" lIns="0" tIns="0" rIns="0" bIns="0" rtlCol="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132"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적용</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모델</a:t>
            </a:r>
          </a:p>
        </p:txBody>
      </p:sp>
      <p:sp>
        <p:nvSpPr>
          <p:cNvPr id="85" name="TextBox 85"/>
          <p:cNvSpPr txBox="1"/>
          <p:nvPr/>
        </p:nvSpPr>
        <p:spPr>
          <a:xfrm>
            <a:off x="4415869" y="2653577"/>
            <a:ext cx="5756362" cy="192553"/>
          </a:xfrm>
          <a:prstGeom prst="rect">
            <a:avLst/>
          </a:prstGeom>
          <a:noFill/>
        </p:spPr>
        <p:txBody>
          <a:bodyPr wrap="square" lIns="0" tIns="0" rIns="0" bIns="0" rtlCol="0">
            <a:spAutoFit/>
          </a:bodyPr>
          <a:lstStyle/>
          <a:p>
            <a:pPr marL="0" marR="0" lvl="0" indent="0" algn="l" defTabSz="829361" rtl="0" eaLnBrk="1" fontAlgn="auto" latinLnBrk="0" hangingPunct="1">
              <a:lnSpc>
                <a:spcPct val="115416"/>
              </a:lnSpc>
              <a:spcBef>
                <a:spcPts val="0"/>
              </a:spcBef>
              <a:spcAft>
                <a:spcPts val="0"/>
              </a:spcAft>
              <a:buClrTx/>
              <a:buSzTx/>
              <a:buFontTx/>
              <a:buNone/>
              <a:tabLst>
                <a:tab pos="5056797" algn="l"/>
              </a:tabLst>
              <a:defRPr/>
            </a:pPr>
            <a:r>
              <a:rPr kumimoji="0" lang="zh-CN" altLang="en-US" sz="1088" b="1" i="0" u="none" strike="noStrike" kern="1200" cap="none" spc="27"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9"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27" normalizeH="0" baseline="0" noProof="0" dirty="0">
                <a:ln>
                  <a:noFill/>
                </a:ln>
                <a:solidFill>
                  <a:srgbClr val="FEFEFE"/>
                </a:solidFill>
                <a:effectLst/>
                <a:uLnTx/>
                <a:uFillTx/>
                <a:latin typeface="굴림"/>
                <a:ea typeface="굴림"/>
                <a:cs typeface="+mn-cs"/>
              </a:rPr>
              <a:t>모델링</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(Data</a:t>
            </a:r>
            <a:r>
              <a:rPr kumimoji="0" lang="zh-CN" altLang="en-US" sz="1088"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Modeling)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BI</a:t>
            </a:r>
          </a:p>
        </p:txBody>
      </p:sp>
      <p:sp>
        <p:nvSpPr>
          <p:cNvPr id="86" name="TextBox 86"/>
          <p:cNvSpPr txBox="1"/>
          <p:nvPr/>
        </p:nvSpPr>
        <p:spPr>
          <a:xfrm>
            <a:off x="4023308" y="2928186"/>
            <a:ext cx="4969554" cy="1014701"/>
          </a:xfrm>
          <a:prstGeom prst="rect">
            <a:avLst/>
          </a:prstGeom>
          <a:noFill/>
        </p:spPr>
        <p:txBody>
          <a:bodyPr wrap="square" lIns="0" tIns="0" rIns="0" bIns="0" rtlCol="0">
            <a:spAutoFit/>
          </a:bodyPr>
          <a:lstStyle/>
          <a:p>
            <a:pPr marL="0" marR="0" lvl="0" indent="0" algn="l" defTabSz="829361" rtl="0" eaLnBrk="1" fontAlgn="auto" latinLnBrk="0" hangingPunct="1">
              <a:lnSpc>
                <a:spcPct val="110416"/>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Azure</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Platform</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(Cloud)</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451" b="1"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1451" b="1" i="0" u="none" strike="noStrike" kern="1200" cap="none" spc="126"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(On-Premise)</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SQL</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Platform</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151"/>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1462670" algn="l" defTabSz="829361" rtl="0" eaLnBrk="1" fontAlgn="auto" latinLnBrk="0" hangingPunct="1">
              <a:lnSpc>
                <a:spcPct val="110000"/>
              </a:lnSpc>
              <a:spcBef>
                <a:spcPts val="0"/>
              </a:spcBef>
              <a:spcAft>
                <a:spcPts val="0"/>
              </a:spcAft>
              <a:buClrTx/>
              <a:buSzTx/>
              <a:buFontTx/>
              <a:buNone/>
              <a:tabLst/>
              <a:defRPr/>
            </a:pP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Data</a:t>
            </a:r>
            <a:r>
              <a:rPr kumimoji="0" lang="zh-CN" altLang="en-US" sz="907"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Modeling</a:t>
            </a:r>
            <a:r>
              <a:rPr kumimoji="0" lang="zh-CN" altLang="en-US" sz="907"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63" normalizeH="0" baseline="0" noProof="0" dirty="0">
                <a:ln>
                  <a:noFill/>
                </a:ln>
                <a:solidFill>
                  <a:srgbClr val="FEFEFE"/>
                </a:solidFill>
                <a:effectLst/>
                <a:uLnTx/>
                <a:uFillTx/>
                <a:latin typeface="굴림"/>
                <a:ea typeface="굴림"/>
                <a:cs typeface="+mn-cs"/>
              </a:rPr>
              <a:t>&amp;</a:t>
            </a:r>
            <a:r>
              <a:rPr kumimoji="0" lang="zh-CN" altLang="en-US" sz="907"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7" normalizeH="0" baseline="0" noProof="0" dirty="0">
                <a:ln>
                  <a:noFill/>
                </a:ln>
                <a:solidFill>
                  <a:srgbClr val="FEFEFE"/>
                </a:solidFill>
                <a:effectLst/>
                <a:uLnTx/>
                <a:uFillTx/>
                <a:latin typeface="굴림"/>
                <a:ea typeface="굴림"/>
                <a:cs typeface="+mn-cs"/>
              </a:rPr>
              <a:t>Power</a:t>
            </a:r>
            <a:r>
              <a:rPr kumimoji="0" lang="zh-CN" altLang="en-US" sz="907"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BI</a:t>
            </a:r>
          </a:p>
        </p:txBody>
      </p:sp>
    </p:spTree>
    <p:extLst>
      <p:ext uri="{BB962C8B-B14F-4D97-AF65-F5344CB8AC3E}">
        <p14:creationId xmlns:p14="http://schemas.microsoft.com/office/powerpoint/2010/main" val="278787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6"/>
          <p:cNvPicPr>
            <a:picLocks noChangeAspect="1"/>
          </p:cNvPicPr>
          <p:nvPr/>
        </p:nvPicPr>
        <p:blipFill>
          <a:blip r:embed="rId2"/>
          <a:stretch>
            <a:fillRect/>
          </a:stretch>
        </p:blipFill>
        <p:spPr>
          <a:xfrm>
            <a:off x="1246589" y="0"/>
            <a:ext cx="9703429" cy="6862895"/>
          </a:xfrm>
          <a:prstGeom prst="rect">
            <a:avLst/>
          </a:prstGeom>
        </p:spPr>
      </p:pic>
      <p:sp>
        <p:nvSpPr>
          <p:cNvPr id="2" name="TextBox 126"/>
          <p:cNvSpPr txBox="1"/>
          <p:nvPr/>
        </p:nvSpPr>
        <p:spPr>
          <a:xfrm>
            <a:off x="5284961" y="498230"/>
            <a:ext cx="5397589" cy="293157"/>
          </a:xfrm>
          <a:prstGeom prst="rect">
            <a:avLst/>
          </a:prstGeom>
          <a:noFill/>
        </p:spPr>
        <p:txBody>
          <a:bodyPr wrap="square" lIns="0" tIns="0" rIns="0" bIns="0" rtlCol="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구축</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성공</a:t>
            </a:r>
            <a:r>
              <a:rPr kumimoji="0" lang="zh-CN" altLang="en-US" sz="1905" b="0" i="0" u="none" strike="noStrike" kern="1200" cap="none" spc="122"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사례-한국타이어</a:t>
            </a:r>
          </a:p>
        </p:txBody>
      </p:sp>
    </p:spTree>
    <p:extLst>
      <p:ext uri="{BB962C8B-B14F-4D97-AF65-F5344CB8AC3E}">
        <p14:creationId xmlns:p14="http://schemas.microsoft.com/office/powerpoint/2010/main" val="1715409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93D55779-2A95-B149-82D4-280F13DDB77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218" r="21831"/>
          <a:stretch/>
        </p:blipFill>
        <p:spPr>
          <a:xfrm>
            <a:off x="5923007" y="1165870"/>
            <a:ext cx="6268994" cy="4638090"/>
          </a:xfrm>
          <a:prstGeom prst="rect">
            <a:avLst/>
          </a:prstGeom>
        </p:spPr>
      </p:pic>
      <p:grpSp>
        <p:nvGrpSpPr>
          <p:cNvPr id="53" name="Group 52" descr="Visual Studio Code&#10;&#10;&#10;Free and open source for&#10;Linux, macOS, Windows&#10;20,000+ extensions contributed&#10;by the community&#10;Develop locally, remotely, or even&#10;in the browser with Codespaces&#10;&#10;&#10;">
            <a:extLst>
              <a:ext uri="{FF2B5EF4-FFF2-40B4-BE49-F238E27FC236}">
                <a16:creationId xmlns:a16="http://schemas.microsoft.com/office/drawing/2014/main" id="{A66AEED9-0732-4360-AE87-2EA918BE714A}"/>
              </a:ext>
            </a:extLst>
          </p:cNvPr>
          <p:cNvGrpSpPr/>
          <p:nvPr/>
        </p:nvGrpSpPr>
        <p:grpSpPr>
          <a:xfrm>
            <a:off x="576964" y="1685472"/>
            <a:ext cx="5959494" cy="3487056"/>
            <a:chOff x="576964" y="1868715"/>
            <a:chExt cx="5959494" cy="3487056"/>
          </a:xfrm>
        </p:grpSpPr>
        <p:sp>
          <p:nvSpPr>
            <p:cNvPr id="9" name="Title 3">
              <a:extLst>
                <a:ext uri="{FF2B5EF4-FFF2-40B4-BE49-F238E27FC236}">
                  <a16:creationId xmlns:a16="http://schemas.microsoft.com/office/drawing/2014/main" id="{163838F5-7429-417B-AD95-3963988A89F5}"/>
                </a:ext>
              </a:extLst>
            </p:cNvPr>
            <p:cNvSpPr txBox="1">
              <a:spLocks/>
            </p:cNvSpPr>
            <p:nvPr/>
          </p:nvSpPr>
          <p:spPr>
            <a:xfrm>
              <a:off x="586740" y="1868715"/>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 Code</a:t>
              </a:r>
            </a:p>
          </p:txBody>
        </p:sp>
        <p:grpSp>
          <p:nvGrpSpPr>
            <p:cNvPr id="52" name="Group 51">
              <a:extLst>
                <a:ext uri="{FF2B5EF4-FFF2-40B4-BE49-F238E27FC236}">
                  <a16:creationId xmlns:a16="http://schemas.microsoft.com/office/drawing/2014/main" id="{6DEBDCE7-CB77-4AA8-AA7F-5C7D7138882A}"/>
                </a:ext>
              </a:extLst>
            </p:cNvPr>
            <p:cNvGrpSpPr/>
            <p:nvPr/>
          </p:nvGrpSpPr>
          <p:grpSpPr>
            <a:xfrm>
              <a:off x="576964" y="2747985"/>
              <a:ext cx="5959494" cy="2607786"/>
              <a:chOff x="576964" y="2747985"/>
              <a:chExt cx="5959494" cy="2607786"/>
            </a:xfrm>
          </p:grpSpPr>
          <p:sp>
            <p:nvSpPr>
              <p:cNvPr id="6" name="Content Placeholder 4">
                <a:hlinkClick r:id="rId3" action="ppaction://hlinkfile"/>
                <a:extLst>
                  <a:ext uri="{FF2B5EF4-FFF2-40B4-BE49-F238E27FC236}">
                    <a16:creationId xmlns:a16="http://schemas.microsoft.com/office/drawing/2014/main" id="{5A956C65-9B4E-9B4E-A0D2-750D42A68912}"/>
                  </a:ext>
                </a:extLst>
              </p:cNvPr>
              <p:cNvSpPr txBox="1">
                <a:spLocks/>
              </p:cNvSpPr>
              <p:nvPr/>
            </p:nvSpPr>
            <p:spPr>
              <a:xfrm>
                <a:off x="902107" y="4976072"/>
                <a:ext cx="4162426" cy="3796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lt"/>
                    <a:cs typeface="Segoe UI"/>
                    <a:hlinkClick r:id="rId3" action="ppaction://hlinkfile"/>
                  </a:rPr>
                  <a:t>code.visualstudio.com</a:t>
                </a:r>
                <a:endParaRPr kumimoji="0" lang="en-US" sz="2000" b="0" i="0" u="none" strike="noStrike" kern="1200" cap="none" spc="0" normalizeH="0" baseline="0" noProof="0">
                  <a:ln>
                    <a:noFill/>
                  </a:ln>
                  <a:solidFill>
                    <a:srgbClr val="FFFFFF"/>
                  </a:solidFill>
                  <a:effectLst/>
                  <a:uLnTx/>
                  <a:uFillTx/>
                  <a:latin typeface="Segoe UI"/>
                  <a:ea typeface="+mn-lt"/>
                  <a:cs typeface="Segoe UI"/>
                </a:endParaRPr>
              </a:p>
            </p:txBody>
          </p:sp>
          <p:grpSp>
            <p:nvGrpSpPr>
              <p:cNvPr id="4" name="Group 3">
                <a:extLst>
                  <a:ext uri="{FF2B5EF4-FFF2-40B4-BE49-F238E27FC236}">
                    <a16:creationId xmlns:a16="http://schemas.microsoft.com/office/drawing/2014/main" id="{E7A2A5A8-24F9-4225-BC46-DCA63E0250E6}"/>
                  </a:ext>
                </a:extLst>
              </p:cNvPr>
              <p:cNvGrpSpPr/>
              <p:nvPr/>
            </p:nvGrpSpPr>
            <p:grpSpPr>
              <a:xfrm>
                <a:off x="576964" y="2747985"/>
                <a:ext cx="5959494" cy="2106948"/>
                <a:chOff x="576964" y="2078912"/>
                <a:chExt cx="5959494" cy="2106948"/>
              </a:xfrm>
            </p:grpSpPr>
            <p:sp>
              <p:nvSpPr>
                <p:cNvPr id="11" name="Text Placeholder 4">
                  <a:extLst>
                    <a:ext uri="{FF2B5EF4-FFF2-40B4-BE49-F238E27FC236}">
                      <a16:creationId xmlns:a16="http://schemas.microsoft.com/office/drawing/2014/main" id="{7F3ECF8A-0705-49EB-99C3-8C76149B104A}"/>
                    </a:ext>
                  </a:extLst>
                </p:cNvPr>
                <p:cNvSpPr txBox="1">
                  <a:spLocks/>
                </p:cNvSpPr>
                <p:nvPr/>
              </p:nvSpPr>
              <p:spPr>
                <a:xfrm>
                  <a:off x="586740" y="2078912"/>
                  <a:ext cx="5949718" cy="2106948"/>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Free and open source for</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Linux, macOS, Windows</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20,000+ extensions contributed</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by the community</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t>Develop locally, remotely, or even</a:t>
                  </a:r>
                  <a:b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t>in the browser with </a:t>
                  </a:r>
                  <a:r>
                    <a:rPr kumimoji="0" lang="en-US" sz="2000" b="0" i="0" u="none" strike="noStrike" kern="1200" cap="none" spc="0" normalizeH="0" baseline="0" noProof="0" err="1">
                      <a:ln>
                        <a:noFill/>
                      </a:ln>
                      <a:solidFill>
                        <a:srgbClr val="FFFFFF"/>
                      </a:solidFill>
                      <a:effectLst/>
                      <a:uLnTx/>
                      <a:uFillTx/>
                      <a:latin typeface="Segoe UI"/>
                      <a:ea typeface="+mn-ea"/>
                      <a:cs typeface="Segoe UI Semilight"/>
                      <a:sym typeface="Arial"/>
                    </a:rPr>
                    <a:t>Codespaces</a:t>
                  </a:r>
                  <a:endPar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endParaRPr>
                </a:p>
              </p:txBody>
            </p:sp>
            <p:grpSp>
              <p:nvGrpSpPr>
                <p:cNvPr id="13" name="check 1" descr="check, approve">
                  <a:extLst>
                    <a:ext uri="{FF2B5EF4-FFF2-40B4-BE49-F238E27FC236}">
                      <a16:creationId xmlns:a16="http://schemas.microsoft.com/office/drawing/2014/main" id="{64D3700F-9CDF-42E1-9C71-93557E1A1BBF}"/>
                    </a:ext>
                  </a:extLst>
                </p:cNvPr>
                <p:cNvGrpSpPr>
                  <a:grpSpLocks noChangeAspect="1"/>
                </p:cNvGrpSpPr>
                <p:nvPr/>
              </p:nvGrpSpPr>
              <p:grpSpPr bwMode="auto">
                <a:xfrm>
                  <a:off x="576964" y="2855984"/>
                  <a:ext cx="266315" cy="265393"/>
                  <a:chOff x="4560" y="2506"/>
                  <a:chExt cx="289" cy="288"/>
                </a:xfrm>
              </p:grpSpPr>
              <p:sp>
                <p:nvSpPr>
                  <p:cNvPr id="18" name="AutoShape 151">
                    <a:extLst>
                      <a:ext uri="{FF2B5EF4-FFF2-40B4-BE49-F238E27FC236}">
                        <a16:creationId xmlns:a16="http://schemas.microsoft.com/office/drawing/2014/main" id="{D9A3FD2D-ECC8-4826-BD92-33816FE8890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 name="Oval 153">
                    <a:extLst>
                      <a:ext uri="{FF2B5EF4-FFF2-40B4-BE49-F238E27FC236}">
                        <a16:creationId xmlns:a16="http://schemas.microsoft.com/office/drawing/2014/main" id="{71C73CAC-3568-4F9B-895F-92FA102A20B2}"/>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 name="Freeform 154">
                    <a:extLst>
                      <a:ext uri="{FF2B5EF4-FFF2-40B4-BE49-F238E27FC236}">
                        <a16:creationId xmlns:a16="http://schemas.microsoft.com/office/drawing/2014/main" id="{3E9ACA33-5B2F-4025-A105-F31BD99F8E7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 name="Freeform 155">
                    <a:extLst>
                      <a:ext uri="{FF2B5EF4-FFF2-40B4-BE49-F238E27FC236}">
                        <a16:creationId xmlns:a16="http://schemas.microsoft.com/office/drawing/2014/main" id="{B676844A-D75F-4A6E-8834-FD96C81122E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 name="Freeform 156">
                    <a:extLst>
                      <a:ext uri="{FF2B5EF4-FFF2-40B4-BE49-F238E27FC236}">
                        <a16:creationId xmlns:a16="http://schemas.microsoft.com/office/drawing/2014/main" id="{E9CD40FD-34CE-404C-AFB0-D9D669242BB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 name="Freeform 157">
                    <a:extLst>
                      <a:ext uri="{FF2B5EF4-FFF2-40B4-BE49-F238E27FC236}">
                        <a16:creationId xmlns:a16="http://schemas.microsoft.com/office/drawing/2014/main" id="{29281AFB-C230-44AF-970B-7AD32D7A0C58}"/>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 name="Freeform 158">
                    <a:extLst>
                      <a:ext uri="{FF2B5EF4-FFF2-40B4-BE49-F238E27FC236}">
                        <a16:creationId xmlns:a16="http://schemas.microsoft.com/office/drawing/2014/main" id="{5E8E19C9-31DA-4FAB-B352-4C51C0D3B7EA}"/>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 name="Freeform 159">
                    <a:extLst>
                      <a:ext uri="{FF2B5EF4-FFF2-40B4-BE49-F238E27FC236}">
                        <a16:creationId xmlns:a16="http://schemas.microsoft.com/office/drawing/2014/main" id="{C04FDB18-8383-4648-95E3-519720E174C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 name="Freeform 160">
                    <a:extLst>
                      <a:ext uri="{FF2B5EF4-FFF2-40B4-BE49-F238E27FC236}">
                        <a16:creationId xmlns:a16="http://schemas.microsoft.com/office/drawing/2014/main" id="{4A4D85BE-A814-49F2-AE83-6DD0516304F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 name="Freeform 161">
                    <a:extLst>
                      <a:ext uri="{FF2B5EF4-FFF2-40B4-BE49-F238E27FC236}">
                        <a16:creationId xmlns:a16="http://schemas.microsoft.com/office/drawing/2014/main" id="{9E2945BA-BF7E-4713-9E71-9B84830DC7CC}"/>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 name="Freeform 162">
                    <a:extLst>
                      <a:ext uri="{FF2B5EF4-FFF2-40B4-BE49-F238E27FC236}">
                        <a16:creationId xmlns:a16="http://schemas.microsoft.com/office/drawing/2014/main" id="{815E268D-BCD3-4F00-ACE1-6BC9B6FB0CAB}"/>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4" name="virtual network 2" descr="virtual network, Azure CLI, code">
                  <a:extLst>
                    <a:ext uri="{FF2B5EF4-FFF2-40B4-BE49-F238E27FC236}">
                      <a16:creationId xmlns:a16="http://schemas.microsoft.com/office/drawing/2014/main" id="{729BC784-3C4E-41CE-BB69-E67321E63142}"/>
                    </a:ext>
                  </a:extLst>
                </p:cNvPr>
                <p:cNvGrpSpPr/>
                <p:nvPr/>
              </p:nvGrpSpPr>
              <p:grpSpPr>
                <a:xfrm>
                  <a:off x="580814" y="2085556"/>
                  <a:ext cx="257375" cy="257375"/>
                  <a:chOff x="4441245" y="3002053"/>
                  <a:chExt cx="498751" cy="498751"/>
                </a:xfrm>
              </p:grpSpPr>
              <p:sp>
                <p:nvSpPr>
                  <p:cNvPr id="15" name="Freeform: Shape 14">
                    <a:extLst>
                      <a:ext uri="{FF2B5EF4-FFF2-40B4-BE49-F238E27FC236}">
                        <a16:creationId xmlns:a16="http://schemas.microsoft.com/office/drawing/2014/main" id="{74710398-1846-403A-902D-3EB048D4ED88}"/>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EBA324E-BECA-4163-95A1-4B89742E3AF0}"/>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C882CBEE-F0D4-4399-A325-B29854615EDF}"/>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0" name="Graphic 116" descr="trial, testing, development">
                  <a:extLst>
                    <a:ext uri="{FF2B5EF4-FFF2-40B4-BE49-F238E27FC236}">
                      <a16:creationId xmlns:a16="http://schemas.microsoft.com/office/drawing/2014/main" id="{4FAFE1B2-957B-483F-B1FC-FD544B75B734}"/>
                    </a:ext>
                  </a:extLst>
                </p:cNvPr>
                <p:cNvGrpSpPr/>
                <p:nvPr/>
              </p:nvGrpSpPr>
              <p:grpSpPr>
                <a:xfrm>
                  <a:off x="576964" y="3621576"/>
                  <a:ext cx="284242" cy="284242"/>
                  <a:chOff x="11040257" y="4789957"/>
                  <a:chExt cx="420624" cy="420624"/>
                </a:xfrm>
              </p:grpSpPr>
              <p:sp>
                <p:nvSpPr>
                  <p:cNvPr id="41" name="Freeform: Shape 40">
                    <a:extLst>
                      <a:ext uri="{FF2B5EF4-FFF2-40B4-BE49-F238E27FC236}">
                        <a16:creationId xmlns:a16="http://schemas.microsoft.com/office/drawing/2014/main" id="{10C42DBB-A289-4D3C-AA3F-B1B5CABDB873}"/>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7B38043-9B2B-47AF-8761-E6A960C0850A}"/>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8DC3D3BA-DA93-474A-B15D-745607DD2D70}"/>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1D994C3-9308-4786-AA32-02BA63CEB750}"/>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8BEF3E7-EDA2-4CBF-8077-778443CE746E}"/>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9A56470-33B8-40AE-B4BB-12011038943B}"/>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E4A9A2E-ABD6-4AF5-BD14-3D121C88BF74}"/>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5FA561A-9E4B-4F8C-B0E2-9189EDAFADA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1478963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nodeType="withEffect">
                                  <p:stCondLst>
                                    <p:cond delay="200"/>
                                  </p:stCondLst>
                                  <p:childTnLst>
                                    <p:animMotion origin="layout" path="M -2.08333E-7 4.81481E-6 L -2.08333E-7 0.01898 " pathEditMode="relative" rAng="0" ptsTypes="AA">
                                      <p:cBhvr>
                                        <p:cTn id="9" dur="700" spd="-100000" fill="hold"/>
                                        <p:tgtEl>
                                          <p:spTgt spid="5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x379505376" descr="EMB00001a1048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30" y="773084"/>
            <a:ext cx="10050335" cy="577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68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90" descr="A dark skinned developer working at his desk. His desktop set up includes a laptop and a vertical monitor.">
            <a:extLst>
              <a:ext uri="{FF2B5EF4-FFF2-40B4-BE49-F238E27FC236}">
                <a16:creationId xmlns:a16="http://schemas.microsoft.com/office/drawing/2014/main" id="{D54B0B3A-ACB2-466B-A0BF-A63C46ADE77D}"/>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l="844" r="35196"/>
          <a:stretch/>
        </p:blipFill>
        <p:spPr>
          <a:xfrm>
            <a:off x="0" y="0"/>
            <a:ext cx="3225376" cy="3351004"/>
          </a:xfrm>
          <a:prstGeom prst="rect">
            <a:avLst/>
          </a:prstGeom>
        </p:spPr>
      </p:pic>
      <p:pic>
        <p:nvPicPr>
          <p:cNvPr id="30" name="Picture Placeholder 93" descr="A black woman working on a laptop at a cafe">
            <a:extLst>
              <a:ext uri="{FF2B5EF4-FFF2-40B4-BE49-F238E27FC236}">
                <a16:creationId xmlns:a16="http://schemas.microsoft.com/office/drawing/2014/main" id="{B159B52E-FC5B-4CA8-8B81-CA0001D70AD5}"/>
              </a:ext>
              <a:ext uri="{C183D7F6-B498-43B3-948B-1728B52AA6E4}">
                <adec:decorative xmlns:adec="http://schemas.microsoft.com/office/drawing/2017/decorative" xmlns="" val="0"/>
              </a:ext>
            </a:extLst>
          </p:cNvPr>
          <p:cNvPicPr>
            <a:picLocks noChangeAspect="1"/>
          </p:cNvPicPr>
          <p:nvPr/>
        </p:nvPicPr>
        <p:blipFill rotWithShape="1">
          <a:blip r:embed="rId4" cstate="screen">
            <a:alphaModFix amt="50000"/>
            <a:extLst>
              <a:ext uri="{28A0092B-C50C-407E-A947-70E740481C1C}">
                <a14:useLocalDpi xmlns:a14="http://schemas.microsoft.com/office/drawing/2010/main"/>
              </a:ext>
            </a:extLst>
          </a:blip>
          <a:srcRect t="19278" b="13174"/>
          <a:stretch/>
        </p:blipFill>
        <p:spPr>
          <a:xfrm>
            <a:off x="3248965" y="-1"/>
            <a:ext cx="3774010" cy="1697229"/>
          </a:xfrm>
          <a:prstGeom prst="rect">
            <a:avLst/>
          </a:prstGeom>
        </p:spPr>
      </p:pic>
      <p:pic>
        <p:nvPicPr>
          <p:cNvPr id="31" name="Picture Placeholder 45" descr="A man in a wheelchair working on a laptop at a desk. There is a large window beside him. He is wearing a face mask. ">
            <a:extLst>
              <a:ext uri="{FF2B5EF4-FFF2-40B4-BE49-F238E27FC236}">
                <a16:creationId xmlns:a16="http://schemas.microsoft.com/office/drawing/2014/main" id="{63E9B479-B2E3-4A6A-92FD-D33201154A31}"/>
              </a:ext>
            </a:extLst>
          </p:cNvPr>
          <p:cNvPicPr>
            <a:picLocks noChangeAspect="1"/>
          </p:cNvPicPr>
          <p:nvPr/>
        </p:nvPicPr>
        <p:blipFill rotWithShape="1">
          <a:blip r:embed="rId5">
            <a:alphaModFix amt="50000"/>
          </a:blip>
          <a:srcRect l="3625" t="18585" r="38814" b="10166"/>
          <a:stretch/>
        </p:blipFill>
        <p:spPr>
          <a:xfrm>
            <a:off x="7027514" y="0"/>
            <a:ext cx="2056862" cy="1697228"/>
          </a:xfrm>
          <a:prstGeom prst="rect">
            <a:avLst/>
          </a:prstGeom>
        </p:spPr>
      </p:pic>
      <p:pic>
        <p:nvPicPr>
          <p:cNvPr id="32" name="Picture Placeholder 91" descr="A woman developer working at her desk. She is writing on a tablet and holding her phone while looking at her computer display">
            <a:extLst>
              <a:ext uri="{FF2B5EF4-FFF2-40B4-BE49-F238E27FC236}">
                <a16:creationId xmlns:a16="http://schemas.microsoft.com/office/drawing/2014/main" id="{605C1AA6-B267-443B-A8C8-164712B5B829}"/>
              </a:ext>
              <a:ext uri="{C183D7F6-B498-43B3-948B-1728B52AA6E4}">
                <adec:decorative xmlns:adec="http://schemas.microsoft.com/office/drawing/2017/decorative" xmlns="" val="0"/>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l="21820" r="18959" b="528"/>
          <a:stretch/>
        </p:blipFill>
        <p:spPr>
          <a:xfrm>
            <a:off x="9080787" y="-2"/>
            <a:ext cx="3107624" cy="3492057"/>
          </a:xfrm>
          <a:prstGeom prst="rect">
            <a:avLst/>
          </a:prstGeom>
        </p:spPr>
      </p:pic>
      <p:pic>
        <p:nvPicPr>
          <p:cNvPr id="33" name="Picture Placeholder 26" descr="A dark skinned woman working on her laptop. She is wearing a colorful face mask.">
            <a:extLst>
              <a:ext uri="{FF2B5EF4-FFF2-40B4-BE49-F238E27FC236}">
                <a16:creationId xmlns:a16="http://schemas.microsoft.com/office/drawing/2014/main" id="{CDD617F5-FCDB-4117-9431-458CCF89CF32}"/>
              </a:ext>
            </a:extLst>
          </p:cNvPr>
          <p:cNvPicPr>
            <a:picLocks noChangeAspect="1"/>
          </p:cNvPicPr>
          <p:nvPr/>
        </p:nvPicPr>
        <p:blipFill rotWithShape="1">
          <a:blip r:embed="rId7">
            <a:alphaModFix amt="50000"/>
          </a:blip>
          <a:srcRect t="3108" b="3108"/>
          <a:stretch/>
        </p:blipFill>
        <p:spPr>
          <a:xfrm>
            <a:off x="9077198" y="3492055"/>
            <a:ext cx="3114802" cy="3365945"/>
          </a:xfrm>
          <a:prstGeom prst="rect">
            <a:avLst/>
          </a:prstGeom>
        </p:spPr>
      </p:pic>
      <p:pic>
        <p:nvPicPr>
          <p:cNvPr id="34" name="Picture Placeholder 128" descr="An South East Asian man working at his desk. There is a surface laptop and two computer screens. He is tinkering with some hardware. ">
            <a:extLst>
              <a:ext uri="{FF2B5EF4-FFF2-40B4-BE49-F238E27FC236}">
                <a16:creationId xmlns:a16="http://schemas.microsoft.com/office/drawing/2014/main" id="{8CB4D78E-670F-4293-8236-DE579BD738E9}"/>
              </a:ext>
            </a:extLst>
          </p:cNvPr>
          <p:cNvPicPr>
            <a:picLocks/>
          </p:cNvPicPr>
          <p:nvPr/>
        </p:nvPicPr>
        <p:blipFill rotWithShape="1">
          <a:blip r:embed="rId8" cstate="hqprint">
            <a:alphaModFix amt="50000"/>
            <a:extLst>
              <a:ext uri="{28A0092B-C50C-407E-A947-70E740481C1C}">
                <a14:useLocalDpi xmlns:a14="http://schemas.microsoft.com/office/drawing/2010/main" val="0"/>
              </a:ext>
            </a:extLst>
          </a:blip>
          <a:srcRect l="3103" t="894" r="4224" b="1365"/>
          <a:stretch/>
        </p:blipFill>
        <p:spPr>
          <a:xfrm>
            <a:off x="0" y="3376260"/>
            <a:ext cx="4952526" cy="3481740"/>
          </a:xfrm>
          <a:prstGeom prst="rect">
            <a:avLst/>
          </a:prstGeom>
        </p:spPr>
      </p:pic>
      <p:pic>
        <p:nvPicPr>
          <p:cNvPr id="35" name="Picture Placeholder 27">
            <a:extLst>
              <a:ext uri="{FF2B5EF4-FFF2-40B4-BE49-F238E27FC236}">
                <a16:creationId xmlns:a16="http://schemas.microsoft.com/office/drawing/2014/main" id="{2A1E7190-3DD8-426D-9F67-72253B3A57E1}"/>
              </a:ext>
              <a:ext uri="{C183D7F6-B498-43B3-948B-1728B52AA6E4}">
                <adec:decorative xmlns:adec="http://schemas.microsoft.com/office/drawing/2017/decorative" xmlns="" val="1"/>
              </a:ext>
            </a:extLst>
          </p:cNvPr>
          <p:cNvPicPr>
            <a:picLocks noChangeAspect="1"/>
          </p:cNvPicPr>
          <p:nvPr/>
        </p:nvPicPr>
        <p:blipFill rotWithShape="1">
          <a:blip r:embed="rId9">
            <a:alphaModFix amt="50000"/>
          </a:blip>
          <a:srcRect l="15124" r="16236"/>
          <a:stretch/>
        </p:blipFill>
        <p:spPr>
          <a:xfrm>
            <a:off x="3222988" y="1697228"/>
            <a:ext cx="1729538" cy="1679032"/>
          </a:xfrm>
          <a:prstGeom prst="rect">
            <a:avLst/>
          </a:prstGeom>
        </p:spPr>
      </p:pic>
      <p:pic>
        <p:nvPicPr>
          <p:cNvPr id="36" name="Picture Placeholder 92" descr="A man looking at his computer screen filled with code. ">
            <a:extLst>
              <a:ext uri="{FF2B5EF4-FFF2-40B4-BE49-F238E27FC236}">
                <a16:creationId xmlns:a16="http://schemas.microsoft.com/office/drawing/2014/main" id="{FE7EFB01-3BB9-48D2-9401-A8A3CDC02DAE}"/>
              </a:ext>
              <a:ext uri="{C183D7F6-B498-43B3-948B-1728B52AA6E4}">
                <adec:decorative xmlns:adec="http://schemas.microsoft.com/office/drawing/2017/decorative" xmlns="" val="0"/>
              </a:ext>
            </a:extLst>
          </p:cNvPr>
          <p:cNvPicPr>
            <a:picLocks noChangeAspect="1"/>
          </p:cNvPicPr>
          <p:nvPr/>
        </p:nvPicPr>
        <p:blipFill rotWithShape="1">
          <a:blip r:embed="rId10">
            <a:alphaModFix amt="50000"/>
          </a:blip>
          <a:srcRect t="41998" b="19019"/>
          <a:stretch/>
        </p:blipFill>
        <p:spPr>
          <a:xfrm>
            <a:off x="4953854" y="4442460"/>
            <a:ext cx="4126112" cy="2415540"/>
          </a:xfrm>
          <a:prstGeom prst="rect">
            <a:avLst/>
          </a:prstGeom>
        </p:spPr>
      </p:pic>
      <p:pic>
        <p:nvPicPr>
          <p:cNvPr id="37" name="!!Picture 2" descr="An asian woman working on her laptop">
            <a:extLst>
              <a:ext uri="{FF2B5EF4-FFF2-40B4-BE49-F238E27FC236}">
                <a16:creationId xmlns:a16="http://schemas.microsoft.com/office/drawing/2014/main" id="{65E99E77-3EA8-4262-8B7F-3BCD56656713}"/>
              </a:ext>
            </a:extLst>
          </p:cNvPr>
          <p:cNvPicPr>
            <a:picLocks noChangeAspect="1"/>
          </p:cNvPicPr>
          <p:nvPr/>
        </p:nvPicPr>
        <p:blipFill rotWithShape="1">
          <a:blip r:embed="rId11">
            <a:alphaModFix amt="50000"/>
          </a:blip>
          <a:srcRect l="511" t="7856" r="22632" b="24058"/>
          <a:stretch/>
        </p:blipFill>
        <p:spPr>
          <a:xfrm>
            <a:off x="4952526" y="1697229"/>
            <a:ext cx="4131850" cy="2745231"/>
          </a:xfrm>
          <a:prstGeom prst="rect">
            <a:avLst/>
          </a:prstGeom>
        </p:spPr>
      </p:pic>
      <p:sp>
        <p:nvSpPr>
          <p:cNvPr id="38" name="xbox circle">
            <a:extLst>
              <a:ext uri="{FF2B5EF4-FFF2-40B4-BE49-F238E27FC236}">
                <a16:creationId xmlns:a16="http://schemas.microsoft.com/office/drawing/2014/main" id="{1CCF7CAC-D2DF-4CE1-A1D7-7FDC2072CF07}"/>
              </a:ext>
              <a:ext uri="{C183D7F6-B498-43B3-948B-1728B52AA6E4}">
                <adec:decorative xmlns:adec="http://schemas.microsoft.com/office/drawing/2017/decorative" xmlns="" val="1"/>
              </a:ext>
            </a:extLst>
          </p:cNvPr>
          <p:cNvSpPr/>
          <p:nvPr/>
        </p:nvSpPr>
        <p:spPr bwMode="auto">
          <a:xfrm>
            <a:off x="1152566" y="1361906"/>
            <a:ext cx="920246"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Java</a:t>
            </a:r>
          </a:p>
        </p:txBody>
      </p:sp>
      <p:sp>
        <p:nvSpPr>
          <p:cNvPr id="12" name="xbox circle">
            <a:extLst>
              <a:ext uri="{FF2B5EF4-FFF2-40B4-BE49-F238E27FC236}">
                <a16:creationId xmlns:a16="http://schemas.microsoft.com/office/drawing/2014/main" id="{A6FAA75C-CD61-4E56-B65D-1A43FCE41B22}"/>
              </a:ext>
              <a:ext uri="{C183D7F6-B498-43B3-948B-1728B52AA6E4}">
                <adec:decorative xmlns:adec="http://schemas.microsoft.com/office/drawing/2017/decorative" xmlns="" val="1"/>
              </a:ext>
            </a:extLst>
          </p:cNvPr>
          <p:cNvSpPr/>
          <p:nvPr/>
        </p:nvSpPr>
        <p:spPr bwMode="auto">
          <a:xfrm>
            <a:off x="1819776" y="4803534"/>
            <a:ext cx="1312982"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Python</a:t>
            </a:r>
          </a:p>
        </p:txBody>
      </p:sp>
      <p:sp>
        <p:nvSpPr>
          <p:cNvPr id="13" name="xbox circle">
            <a:extLst>
              <a:ext uri="{FF2B5EF4-FFF2-40B4-BE49-F238E27FC236}">
                <a16:creationId xmlns:a16="http://schemas.microsoft.com/office/drawing/2014/main" id="{8D979102-E3B3-4D2A-AE29-E4272EEC717C}"/>
              </a:ext>
              <a:ext uri="{C183D7F6-B498-43B3-948B-1728B52AA6E4}">
                <adec:decorative xmlns:adec="http://schemas.microsoft.com/office/drawing/2017/decorative" xmlns="" val="1"/>
              </a:ext>
            </a:extLst>
          </p:cNvPr>
          <p:cNvSpPr/>
          <p:nvPr/>
        </p:nvSpPr>
        <p:spPr bwMode="auto">
          <a:xfrm>
            <a:off x="6327560" y="5336634"/>
            <a:ext cx="1378705"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Node.js</a:t>
            </a:r>
          </a:p>
        </p:txBody>
      </p:sp>
      <p:sp>
        <p:nvSpPr>
          <p:cNvPr id="14" name="xbox circle">
            <a:extLst>
              <a:ext uri="{FF2B5EF4-FFF2-40B4-BE49-F238E27FC236}">
                <a16:creationId xmlns:a16="http://schemas.microsoft.com/office/drawing/2014/main" id="{E09FBF25-E32C-4742-9F50-12D48A96BD44}"/>
              </a:ext>
              <a:ext uri="{C183D7F6-B498-43B3-948B-1728B52AA6E4}">
                <adec:decorative xmlns:adec="http://schemas.microsoft.com/office/drawing/2017/decorative" xmlns="" val="1"/>
              </a:ext>
            </a:extLst>
          </p:cNvPr>
          <p:cNvSpPr/>
          <p:nvPr/>
        </p:nvSpPr>
        <p:spPr bwMode="auto">
          <a:xfrm>
            <a:off x="10154439" y="4861431"/>
            <a:ext cx="960321"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a:t>
            </a:r>
          </a:p>
        </p:txBody>
      </p:sp>
      <p:sp>
        <p:nvSpPr>
          <p:cNvPr id="17" name="xbox circle">
            <a:extLst>
              <a:ext uri="{FF2B5EF4-FFF2-40B4-BE49-F238E27FC236}">
                <a16:creationId xmlns:a16="http://schemas.microsoft.com/office/drawing/2014/main" id="{BBC16738-2E2D-44BD-B373-D55E09EB1A5A}"/>
              </a:ext>
              <a:ext uri="{C183D7F6-B498-43B3-948B-1728B52AA6E4}">
                <adec:decorative xmlns:adec="http://schemas.microsoft.com/office/drawing/2017/decorative" xmlns="" val="1"/>
              </a:ext>
            </a:extLst>
          </p:cNvPr>
          <p:cNvSpPr/>
          <p:nvPr/>
        </p:nvSpPr>
        <p:spPr bwMode="auto">
          <a:xfrm>
            <a:off x="4682261" y="535017"/>
            <a:ext cx="907422"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PHP</a:t>
            </a:r>
          </a:p>
        </p:txBody>
      </p:sp>
      <p:sp>
        <p:nvSpPr>
          <p:cNvPr id="20" name="xbox circle">
            <a:extLst>
              <a:ext uri="{FF2B5EF4-FFF2-40B4-BE49-F238E27FC236}">
                <a16:creationId xmlns:a16="http://schemas.microsoft.com/office/drawing/2014/main" id="{EA5BCEA4-9DBE-4B34-85A1-B070080AE289}"/>
              </a:ext>
              <a:ext uri="{C183D7F6-B498-43B3-948B-1728B52AA6E4}">
                <adec:decorative xmlns:adec="http://schemas.microsoft.com/office/drawing/2017/decorative" xmlns="" val="1"/>
              </a:ext>
            </a:extLst>
          </p:cNvPr>
          <p:cNvSpPr/>
          <p:nvPr/>
        </p:nvSpPr>
        <p:spPr bwMode="auto">
          <a:xfrm>
            <a:off x="9648704" y="1432430"/>
            <a:ext cx="1971790"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GO</a:t>
            </a:r>
          </a:p>
        </p:txBody>
      </p:sp>
    </p:spTree>
    <p:extLst>
      <p:ext uri="{BB962C8B-B14F-4D97-AF65-F5344CB8AC3E}">
        <p14:creationId xmlns:p14="http://schemas.microsoft.com/office/powerpoint/2010/main" val="14216025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23" presetClass="entr" presetSubtype="272" accel="50000" decel="5000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strVal val="2/3*#ppt_w"/>
                                          </p:val>
                                        </p:tav>
                                        <p:tav tm="100000">
                                          <p:val>
                                            <p:strVal val="#ppt_w"/>
                                          </p:val>
                                        </p:tav>
                                      </p:tavLst>
                                    </p:anim>
                                    <p:anim calcmode="lin" valueType="num">
                                      <p:cBhvr>
                                        <p:cTn id="11" dur="500" fill="hold"/>
                                        <p:tgtEl>
                                          <p:spTgt spid="29"/>
                                        </p:tgtEl>
                                        <p:attrNameLst>
                                          <p:attrName>ppt_h</p:attrName>
                                        </p:attrNameLst>
                                      </p:cBhvr>
                                      <p:tavLst>
                                        <p:tav tm="0">
                                          <p:val>
                                            <p:strVal val="2/3*#ppt_h"/>
                                          </p:val>
                                        </p:tav>
                                        <p:tav tm="100000">
                                          <p:val>
                                            <p:strVal val="#ppt_h"/>
                                          </p:val>
                                        </p:tav>
                                      </p:tavLst>
                                    </p:anim>
                                  </p:childTnLst>
                                </p:cTn>
                              </p:par>
                              <p:par>
                                <p:cTn id="12" presetID="10" presetClass="entr" presetSubtype="0" accel="50000" decel="50000" fill="hold" nodeType="withEffect">
                                  <p:stCondLst>
                                    <p:cond delay="10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23" presetClass="entr" presetSubtype="272" accel="50000" decel="50000" fill="hold" nodeType="withEffect">
                                  <p:stCondLst>
                                    <p:cond delay="1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strVal val="2/3*#ppt_w"/>
                                          </p:val>
                                        </p:tav>
                                        <p:tav tm="100000">
                                          <p:val>
                                            <p:strVal val="#ppt_w"/>
                                          </p:val>
                                        </p:tav>
                                      </p:tavLst>
                                    </p:anim>
                                    <p:anim calcmode="lin" valueType="num">
                                      <p:cBhvr>
                                        <p:cTn id="18" dur="500" fill="hold"/>
                                        <p:tgtEl>
                                          <p:spTgt spid="30"/>
                                        </p:tgtEl>
                                        <p:attrNameLst>
                                          <p:attrName>ppt_h</p:attrName>
                                        </p:attrNameLst>
                                      </p:cBhvr>
                                      <p:tavLst>
                                        <p:tav tm="0">
                                          <p:val>
                                            <p:strVal val="2/3*#ppt_h"/>
                                          </p:val>
                                        </p:tav>
                                        <p:tav tm="100000">
                                          <p:val>
                                            <p:strVal val="#ppt_h"/>
                                          </p:val>
                                        </p:tav>
                                      </p:tavLst>
                                    </p:anim>
                                  </p:childTnLst>
                                </p:cTn>
                              </p:par>
                              <p:par>
                                <p:cTn id="19" presetID="10" presetClass="entr" presetSubtype="0" accel="50000" decel="50000" fill="hold" nodeType="withEffect">
                                  <p:stCondLst>
                                    <p:cond delay="2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3" presetClass="entr" presetSubtype="272" accel="50000" decel="50000" fill="hold" nodeType="withEffect">
                                  <p:stCondLst>
                                    <p:cond delay="20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strVal val="2/3*#ppt_w"/>
                                          </p:val>
                                        </p:tav>
                                        <p:tav tm="100000">
                                          <p:val>
                                            <p:strVal val="#ppt_w"/>
                                          </p:val>
                                        </p:tav>
                                      </p:tavLst>
                                    </p:anim>
                                    <p:anim calcmode="lin" valueType="num">
                                      <p:cBhvr>
                                        <p:cTn id="25" dur="500" fill="hold"/>
                                        <p:tgtEl>
                                          <p:spTgt spid="34"/>
                                        </p:tgtEl>
                                        <p:attrNameLst>
                                          <p:attrName>ppt_h</p:attrName>
                                        </p:attrNameLst>
                                      </p:cBhvr>
                                      <p:tavLst>
                                        <p:tav tm="0">
                                          <p:val>
                                            <p:strVal val="2/3*#ppt_h"/>
                                          </p:val>
                                        </p:tav>
                                        <p:tav tm="100000">
                                          <p:val>
                                            <p:strVal val="#ppt_h"/>
                                          </p:val>
                                        </p:tav>
                                      </p:tavLst>
                                    </p:anim>
                                  </p:childTnLst>
                                </p:cTn>
                              </p:par>
                              <p:par>
                                <p:cTn id="26" presetID="10" presetClass="entr" presetSubtype="0" accel="50000" decel="50000" fill="hold" nodeType="withEffect">
                                  <p:stCondLst>
                                    <p:cond delay="3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23" presetClass="entr" presetSubtype="272" accel="50000" decel="50000" fill="hold" nodeType="withEffect">
                                  <p:stCondLst>
                                    <p:cond delay="30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strVal val="2/3*#ppt_w"/>
                                          </p:val>
                                        </p:tav>
                                        <p:tav tm="100000">
                                          <p:val>
                                            <p:strVal val="#ppt_w"/>
                                          </p:val>
                                        </p:tav>
                                      </p:tavLst>
                                    </p:anim>
                                    <p:anim calcmode="lin" valueType="num">
                                      <p:cBhvr>
                                        <p:cTn id="32" dur="500" fill="hold"/>
                                        <p:tgtEl>
                                          <p:spTgt spid="36"/>
                                        </p:tgtEl>
                                        <p:attrNameLst>
                                          <p:attrName>ppt_h</p:attrName>
                                        </p:attrNameLst>
                                      </p:cBhvr>
                                      <p:tavLst>
                                        <p:tav tm="0">
                                          <p:val>
                                            <p:strVal val="2/3*#ppt_h"/>
                                          </p:val>
                                        </p:tav>
                                        <p:tav tm="100000">
                                          <p:val>
                                            <p:strVal val="#ppt_h"/>
                                          </p:val>
                                        </p:tav>
                                      </p:tavLst>
                                    </p:anim>
                                  </p:childTnLst>
                                </p:cTn>
                              </p:par>
                              <p:par>
                                <p:cTn id="33" presetID="23" presetClass="entr" presetSubtype="272" accel="50000" decel="50000" fill="hold" nodeType="withEffect">
                                  <p:stCondLst>
                                    <p:cond delay="4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strVal val="2/3*#ppt_w"/>
                                          </p:val>
                                        </p:tav>
                                        <p:tav tm="100000">
                                          <p:val>
                                            <p:strVal val="#ppt_w"/>
                                          </p:val>
                                        </p:tav>
                                      </p:tavLst>
                                    </p:anim>
                                    <p:anim calcmode="lin" valueType="num">
                                      <p:cBhvr>
                                        <p:cTn id="36" dur="500" fill="hold"/>
                                        <p:tgtEl>
                                          <p:spTgt spid="35"/>
                                        </p:tgtEl>
                                        <p:attrNameLst>
                                          <p:attrName>ppt_h</p:attrName>
                                        </p:attrNameLst>
                                      </p:cBhvr>
                                      <p:tavLst>
                                        <p:tav tm="0">
                                          <p:val>
                                            <p:strVal val="2/3*#ppt_h"/>
                                          </p:val>
                                        </p:tav>
                                        <p:tav tm="100000">
                                          <p:val>
                                            <p:strVal val="#ppt_h"/>
                                          </p:val>
                                        </p:tav>
                                      </p:tavLst>
                                    </p:anim>
                                  </p:childTnLst>
                                </p:cTn>
                              </p:par>
                              <p:par>
                                <p:cTn id="37" presetID="10" presetClass="entr" presetSubtype="0" accel="50000" decel="50000" fill="hold" nodeType="withEffect">
                                  <p:stCondLst>
                                    <p:cond delay="40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accel="50000" decel="50000" fill="hold" nodeType="withEffect">
                                  <p:stCondLst>
                                    <p:cond delay="5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23" presetClass="entr" presetSubtype="272" accel="50000" decel="5000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strVal val="2/3*#ppt_w"/>
                                          </p:val>
                                        </p:tav>
                                        <p:tav tm="100000">
                                          <p:val>
                                            <p:strVal val="#ppt_w"/>
                                          </p:val>
                                        </p:tav>
                                      </p:tavLst>
                                    </p:anim>
                                    <p:anim calcmode="lin" valueType="num">
                                      <p:cBhvr>
                                        <p:cTn id="46" dur="500" fill="hold"/>
                                        <p:tgtEl>
                                          <p:spTgt spid="32"/>
                                        </p:tgtEl>
                                        <p:attrNameLst>
                                          <p:attrName>ppt_h</p:attrName>
                                        </p:attrNameLst>
                                      </p:cBhvr>
                                      <p:tavLst>
                                        <p:tav tm="0">
                                          <p:val>
                                            <p:strVal val="2/3*#ppt_h"/>
                                          </p:val>
                                        </p:tav>
                                        <p:tav tm="100000">
                                          <p:val>
                                            <p:strVal val="#ppt_h"/>
                                          </p:val>
                                        </p:tav>
                                      </p:tavLst>
                                    </p:anim>
                                  </p:childTnLst>
                                </p:cTn>
                              </p:par>
                              <p:par>
                                <p:cTn id="47" presetID="10" presetClass="entr" presetSubtype="0" accel="50000" decel="50000" fill="hold" nodeType="withEffect">
                                  <p:stCondLst>
                                    <p:cond delay="60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23" presetClass="entr" presetSubtype="272" accel="50000" decel="50000" fill="hold" nodeType="withEffect">
                                  <p:stCondLst>
                                    <p:cond delay="60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strVal val="2/3*#ppt_w"/>
                                          </p:val>
                                        </p:tav>
                                        <p:tav tm="100000">
                                          <p:val>
                                            <p:strVal val="#ppt_w"/>
                                          </p:val>
                                        </p:tav>
                                      </p:tavLst>
                                    </p:anim>
                                    <p:anim calcmode="lin" valueType="num">
                                      <p:cBhvr>
                                        <p:cTn id="53" dur="500" fill="hold"/>
                                        <p:tgtEl>
                                          <p:spTgt spid="33"/>
                                        </p:tgtEl>
                                        <p:attrNameLst>
                                          <p:attrName>ppt_h</p:attrName>
                                        </p:attrNameLst>
                                      </p:cBhvr>
                                      <p:tavLst>
                                        <p:tav tm="0">
                                          <p:val>
                                            <p:strVal val="2/3*#ppt_h"/>
                                          </p:val>
                                        </p:tav>
                                        <p:tav tm="100000">
                                          <p:val>
                                            <p:strVal val="#ppt_h"/>
                                          </p:val>
                                        </p:tav>
                                      </p:tavLst>
                                    </p:anim>
                                  </p:childTnLst>
                                </p:cTn>
                              </p:par>
                              <p:par>
                                <p:cTn id="54" presetID="10" presetClass="entr" presetSubtype="0" accel="50000" decel="50000" fill="hold" nodeType="withEffect">
                                  <p:stCondLst>
                                    <p:cond delay="70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23" presetClass="entr" presetSubtype="272" accel="50000" decel="50000" fill="hold" nodeType="withEffect">
                                  <p:stCondLst>
                                    <p:cond delay="7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strVal val="2/3*#ppt_w"/>
                                          </p:val>
                                        </p:tav>
                                        <p:tav tm="100000">
                                          <p:val>
                                            <p:strVal val="#ppt_w"/>
                                          </p:val>
                                        </p:tav>
                                      </p:tavLst>
                                    </p:anim>
                                    <p:anim calcmode="lin" valueType="num">
                                      <p:cBhvr>
                                        <p:cTn id="60" dur="500" fill="hold"/>
                                        <p:tgtEl>
                                          <p:spTgt spid="31"/>
                                        </p:tgtEl>
                                        <p:attrNameLst>
                                          <p:attrName>ppt_h</p:attrName>
                                        </p:attrNameLst>
                                      </p:cBhvr>
                                      <p:tavLst>
                                        <p:tav tm="0">
                                          <p:val>
                                            <p:strVal val="2/3*#ppt_h"/>
                                          </p:val>
                                        </p:tav>
                                        <p:tav tm="100000">
                                          <p:val>
                                            <p:strVal val="#ppt_h"/>
                                          </p:val>
                                        </p:tav>
                                      </p:tavLst>
                                    </p:anim>
                                  </p:childTnLst>
                                </p:cTn>
                              </p:par>
                              <p:par>
                                <p:cTn id="61" presetID="23" presetClass="entr" presetSubtype="272" accel="50000" decel="50000" fill="hold" nodeType="withEffect">
                                  <p:stCondLst>
                                    <p:cond delay="80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strVal val="2/3*#ppt_w"/>
                                          </p:val>
                                        </p:tav>
                                        <p:tav tm="100000">
                                          <p:val>
                                            <p:strVal val="#ppt_w"/>
                                          </p:val>
                                        </p:tav>
                                      </p:tavLst>
                                    </p:anim>
                                    <p:anim calcmode="lin" valueType="num">
                                      <p:cBhvr>
                                        <p:cTn id="64" dur="500" fill="hold"/>
                                        <p:tgtEl>
                                          <p:spTgt spid="37"/>
                                        </p:tgtEl>
                                        <p:attrNameLst>
                                          <p:attrName>ppt_h</p:attrName>
                                        </p:attrNameLst>
                                      </p:cBhvr>
                                      <p:tavLst>
                                        <p:tav tm="0">
                                          <p:val>
                                            <p:strVal val="2/3*#ppt_h"/>
                                          </p:val>
                                        </p:tav>
                                        <p:tav tm="100000">
                                          <p:val>
                                            <p:strVal val="#ppt_h"/>
                                          </p:val>
                                        </p:tav>
                                      </p:tavLst>
                                    </p:anim>
                                  </p:childTnLst>
                                </p:cTn>
                              </p:par>
                              <p:par>
                                <p:cTn id="65" presetID="10" presetClass="entr" presetSubtype="0" accel="50000" decel="50000" fill="hold" nodeType="withEffect">
                                  <p:stCondLst>
                                    <p:cond delay="8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par>
                          <p:cTn id="68" fill="hold">
                            <p:stCondLst>
                              <p:cond delay="1300"/>
                            </p:stCondLst>
                            <p:childTnLst>
                              <p:par>
                                <p:cTn id="69" presetID="10" presetClass="entr" presetSubtype="0"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42" presetClass="path" presetSubtype="0" decel="100000" fill="hold" grpId="1" nodeType="withEffect">
                                  <p:stCondLst>
                                    <p:cond delay="0"/>
                                  </p:stCondLst>
                                  <p:childTnLst>
                                    <p:animMotion origin="layout" path="M -1.66667E-6 -2.96296E-6 L -1.66667E-6 0.03611 " pathEditMode="relative" rAng="0" ptsTypes="AA">
                                      <p:cBhvr>
                                        <p:cTn id="73" dur="500" spd="-100000" fill="hold"/>
                                        <p:tgtEl>
                                          <p:spTgt spid="38"/>
                                        </p:tgtEl>
                                        <p:attrNameLst>
                                          <p:attrName>ppt_x</p:attrName>
                                          <p:attrName>ppt_y</p:attrName>
                                        </p:attrNameLst>
                                      </p:cBhvr>
                                      <p:rCtr x="0" y="1806"/>
                                    </p:animMotion>
                                  </p:childTnLst>
                                </p:cTn>
                              </p:par>
                            </p:childTnLst>
                          </p:cTn>
                        </p:par>
                        <p:par>
                          <p:cTn id="74" fill="hold">
                            <p:stCondLst>
                              <p:cond delay="1800"/>
                            </p:stCondLst>
                            <p:childTnLst>
                              <p:par>
                                <p:cTn id="75" presetID="10"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0"/>
                                  </p:stCondLst>
                                  <p:childTnLst>
                                    <p:animMotion origin="layout" path="M 5E-6 -4.81481E-6 L 5E-6 0.03612 " pathEditMode="relative" rAng="0" ptsTypes="AA">
                                      <p:cBhvr>
                                        <p:cTn id="79" dur="500" spd="-100000" fill="hold"/>
                                        <p:tgtEl>
                                          <p:spTgt spid="12"/>
                                        </p:tgtEl>
                                        <p:attrNameLst>
                                          <p:attrName>ppt_x</p:attrName>
                                          <p:attrName>ppt_y</p:attrName>
                                        </p:attrNameLst>
                                      </p:cBhvr>
                                      <p:rCtr x="0" y="1806"/>
                                    </p:animMotion>
                                  </p:childTnLst>
                                </p:cTn>
                              </p:par>
                            </p:childTnLst>
                          </p:cTn>
                        </p:par>
                        <p:par>
                          <p:cTn id="80" fill="hold">
                            <p:stCondLst>
                              <p:cond delay="23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42" presetClass="path" presetSubtype="0" decel="100000" fill="hold" grpId="1" nodeType="withEffect">
                                  <p:stCondLst>
                                    <p:cond delay="0"/>
                                  </p:stCondLst>
                                  <p:childTnLst>
                                    <p:animMotion origin="layout" path="M -8.33333E-7 -2.59259E-6 L -8.33333E-7 0.03611 " pathEditMode="relative" rAng="0" ptsTypes="AA">
                                      <p:cBhvr>
                                        <p:cTn id="85" dur="500" spd="-100000" fill="hold"/>
                                        <p:tgtEl>
                                          <p:spTgt spid="13"/>
                                        </p:tgtEl>
                                        <p:attrNameLst>
                                          <p:attrName>ppt_x</p:attrName>
                                          <p:attrName>ppt_y</p:attrName>
                                        </p:attrNameLst>
                                      </p:cBhvr>
                                      <p:rCtr x="0" y="1806"/>
                                    </p:animMotion>
                                  </p:childTnLst>
                                </p:cTn>
                              </p:par>
                            </p:childTnLst>
                          </p:cTn>
                        </p:par>
                        <p:par>
                          <p:cTn id="86" fill="hold">
                            <p:stCondLst>
                              <p:cond delay="2800"/>
                            </p:stCondLst>
                            <p:childTnLst>
                              <p:par>
                                <p:cTn id="87" presetID="10" presetClass="entr" presetSubtype="0"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par>
                                <p:cTn id="90" presetID="42" presetClass="path" presetSubtype="0" decel="100000" fill="hold" grpId="1" nodeType="withEffect">
                                  <p:stCondLst>
                                    <p:cond delay="0"/>
                                  </p:stCondLst>
                                  <p:childTnLst>
                                    <p:animMotion origin="layout" path="M 4.58333E-6 1.85185E-6 L 4.58333E-6 0.03611 " pathEditMode="relative" rAng="0" ptsTypes="AA">
                                      <p:cBhvr>
                                        <p:cTn id="91" dur="500" spd="-100000" fill="hold"/>
                                        <p:tgtEl>
                                          <p:spTgt spid="14"/>
                                        </p:tgtEl>
                                        <p:attrNameLst>
                                          <p:attrName>ppt_x</p:attrName>
                                          <p:attrName>ppt_y</p:attrName>
                                        </p:attrNameLst>
                                      </p:cBhvr>
                                      <p:rCtr x="0" y="1806"/>
                                    </p:animMotion>
                                  </p:childTnLst>
                                </p:cTn>
                              </p:par>
                            </p:childTnLst>
                          </p:cTn>
                        </p:par>
                        <p:par>
                          <p:cTn id="92" fill="hold">
                            <p:stCondLst>
                              <p:cond delay="3300"/>
                            </p:stCondLst>
                            <p:childTnLst>
                              <p:par>
                                <p:cTn id="93" presetID="10" presetClass="entr" presetSubtype="0" fill="hold" grpId="0" nodeType="after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42" presetClass="path" presetSubtype="0" decel="100000" fill="hold" grpId="1" nodeType="withEffect">
                                  <p:stCondLst>
                                    <p:cond delay="0"/>
                                  </p:stCondLst>
                                  <p:childTnLst>
                                    <p:animMotion origin="layout" path="M -3.95833E-6 -1.11111E-6 L -3.95833E-6 0.03611 " pathEditMode="relative" rAng="0" ptsTypes="AA">
                                      <p:cBhvr>
                                        <p:cTn id="97" dur="500" spd="-100000" fill="hold"/>
                                        <p:tgtEl>
                                          <p:spTgt spid="17"/>
                                        </p:tgtEl>
                                        <p:attrNameLst>
                                          <p:attrName>ppt_x</p:attrName>
                                          <p:attrName>ppt_y</p:attrName>
                                        </p:attrNameLst>
                                      </p:cBhvr>
                                      <p:rCtr x="0" y="1806"/>
                                    </p:animMotion>
                                  </p:childTnLst>
                                </p:cTn>
                              </p:par>
                            </p:childTnLst>
                          </p:cTn>
                        </p:par>
                        <p:par>
                          <p:cTn id="98" fill="hold">
                            <p:stCondLst>
                              <p:cond delay="3800"/>
                            </p:stCondLst>
                            <p:childTnLst>
                              <p:par>
                                <p:cTn id="99" presetID="10" presetClass="entr" presetSubtype="0"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42" presetClass="path" presetSubtype="0" decel="100000" fill="hold" grpId="1" nodeType="withEffect">
                                  <p:stCondLst>
                                    <p:cond delay="0"/>
                                  </p:stCondLst>
                                  <p:childTnLst>
                                    <p:animMotion origin="layout" path="M 4.375E-6 3.7037E-7 L 4.375E-6 0.03611 " pathEditMode="relative" rAng="0" ptsTypes="AA">
                                      <p:cBhvr>
                                        <p:cTn id="103" dur="500" spd="-100000" fill="hold"/>
                                        <p:tgtEl>
                                          <p:spTgt spid="20"/>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12" grpId="0"/>
      <p:bldP spid="12" grpId="1"/>
      <p:bldP spid="13" grpId="0"/>
      <p:bldP spid="13" grpId="1"/>
      <p:bldP spid="14" grpId="0"/>
      <p:bldP spid="14" grpId="1"/>
      <p:bldP spid="17" grpId="0"/>
      <p:bldP spid="17"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VS code</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a:t>.NET Core SDK </a:t>
            </a:r>
            <a:r>
              <a:rPr lang="ko-KR" altLang="en-US" sz="2800" dirty="0" smtClean="0"/>
              <a:t>설치</a:t>
            </a:r>
            <a:endParaRPr lang="en-US" altLang="ko-KR" sz="2800" dirty="0" smtClean="0"/>
          </a:p>
          <a:p>
            <a:pPr lvl="1"/>
            <a:r>
              <a:rPr lang="en-US" altLang="ko-KR" sz="1600" dirty="0">
                <a:hlinkClick r:id="rId3"/>
              </a:rPr>
              <a:t>https://</a:t>
            </a:r>
            <a:r>
              <a:rPr lang="en-US" altLang="ko-KR" sz="1600" dirty="0" smtClean="0">
                <a:hlinkClick r:id="rId3"/>
              </a:rPr>
              <a:t>dotnet.microsoft.com/download</a:t>
            </a:r>
            <a:r>
              <a:rPr lang="en-US" altLang="ko-KR" sz="1600" dirty="0" smtClean="0"/>
              <a:t>	</a:t>
            </a:r>
            <a:endParaRPr lang="ko-KR" altLang="en-US" sz="2800" dirty="0"/>
          </a:p>
          <a:p>
            <a:r>
              <a:rPr lang="en-US" altLang="ko" sz="2800" dirty="0"/>
              <a:t>Visual Studio Code </a:t>
            </a:r>
            <a:r>
              <a:rPr lang="ko-KR" altLang="en-US" sz="2800" dirty="0" smtClean="0"/>
              <a:t>설치</a:t>
            </a:r>
            <a:endParaRPr lang="en-US" altLang="ko-KR" sz="2800" dirty="0" smtClean="0"/>
          </a:p>
          <a:p>
            <a:pPr lvl="1"/>
            <a:r>
              <a:rPr lang="en-US" altLang="ko-KR" sz="1600" dirty="0"/>
              <a:t>https://code.visualstudio.com/download#</a:t>
            </a:r>
          </a:p>
          <a:p>
            <a:pPr lvl="1"/>
            <a:endParaRPr lang="ko-KR" altLang="en-US" sz="1600" dirty="0"/>
          </a:p>
          <a:p>
            <a:pPr marL="342900" indent="-342900">
              <a:buFont typeface="Wingdings" panose="05000000000000000000" pitchFamily="2" charset="2"/>
              <a:buChar char="§"/>
            </a:pPr>
            <a:endParaRPr lang="en-US" altLang="ko-KR" sz="2800" dirty="0" smtClean="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41501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latin typeface="굴림체" panose="020B0609000101010101" pitchFamily="49" charset="-127"/>
                <a:ea typeface="굴림체" panose="020B0609000101010101" pitchFamily="49" charset="-127"/>
              </a:rPr>
              <a:t>에서</a:t>
            </a:r>
            <a:r>
              <a:rPr lang="ko-KR" altLang="en-US" dirty="0"/>
              <a:t> </a:t>
            </a:r>
            <a:r>
              <a:rPr lang="en-US" altLang="ko-KR" dirty="0"/>
              <a:t>C / C++ </a:t>
            </a:r>
            <a:r>
              <a:rPr lang="ko-KR" altLang="en-US" dirty="0">
                <a:latin typeface="굴림체" panose="020B0609000101010101" pitchFamily="49" charset="-127"/>
                <a:ea typeface="굴림체" panose="020B0609000101010101" pitchFamily="49" charset="-127"/>
              </a:rPr>
              <a:t>코딩 환경 구축하기 </a:t>
            </a:r>
          </a:p>
        </p:txBody>
      </p:sp>
      <p:sp>
        <p:nvSpPr>
          <p:cNvPr id="5" name="내용 개체 틀 4"/>
          <p:cNvSpPr>
            <a:spLocks noGrp="1"/>
          </p:cNvSpPr>
          <p:nvPr>
            <p:ph idx="1"/>
          </p:nvPr>
        </p:nvSpPr>
        <p:spPr/>
        <p:txBody>
          <a:bodyPr>
            <a:normAutofit fontScale="85000" lnSpcReduction="20000"/>
          </a:bodyPr>
          <a:lstStyle/>
          <a:p>
            <a:r>
              <a:rPr lang="en-US" altLang="ko-KR" dirty="0">
                <a:hlinkClick r:id="rId3"/>
              </a:rPr>
              <a:t>https://</a:t>
            </a:r>
            <a:r>
              <a:rPr lang="en-US" altLang="ko-KR" dirty="0" smtClean="0">
                <a:hlinkClick r:id="rId3"/>
              </a:rPr>
              <a:t>www.youtube.com/watch?v=3-PD_AUSOLM</a:t>
            </a:r>
            <a:endParaRPr lang="en-US" altLang="ko-KR" dirty="0" smtClean="0"/>
          </a:p>
          <a:p>
            <a:r>
              <a:rPr lang="en-US" altLang="ko-KR" dirty="0" smtClean="0"/>
              <a:t>#</a:t>
            </a:r>
            <a:r>
              <a:rPr lang="en-US" altLang="ko-KR" dirty="0"/>
              <a:t>1 </a:t>
            </a:r>
            <a:r>
              <a:rPr lang="en-US" altLang="ko-KR" dirty="0" err="1"/>
              <a:t>MinGW</a:t>
            </a:r>
            <a:r>
              <a:rPr lang="en-US" altLang="ko-KR" dirty="0"/>
              <a:t> </a:t>
            </a:r>
            <a:r>
              <a:rPr lang="ko-KR" altLang="en-US" dirty="0"/>
              <a:t>프로그램 다운로드 </a:t>
            </a:r>
            <a:r>
              <a:rPr lang="en-US" altLang="ko-KR" dirty="0"/>
              <a:t>: </a:t>
            </a:r>
            <a:endParaRPr lang="en-US" altLang="ko-KR" dirty="0" smtClean="0"/>
          </a:p>
          <a:p>
            <a:pPr lvl="1"/>
            <a:r>
              <a:rPr lang="en-US" altLang="ko-KR" dirty="0">
                <a:hlinkClick r:id="rId4"/>
              </a:rPr>
              <a:t>https://sourceforge.net/projects/mingw/files</a:t>
            </a:r>
            <a:r>
              <a:rPr lang="en-US" altLang="ko-KR" dirty="0" smtClean="0">
                <a:hlinkClick r:id="rId4"/>
              </a:rPr>
              <a:t>/</a:t>
            </a:r>
            <a:endParaRPr lang="en-US" altLang="ko-KR" dirty="0" smtClean="0"/>
          </a:p>
          <a:p>
            <a:r>
              <a:rPr lang="en-US" altLang="ko-KR" dirty="0" smtClean="0"/>
              <a:t> </a:t>
            </a:r>
            <a:r>
              <a:rPr lang="en-US" altLang="ko-KR" dirty="0"/>
              <a:t>#2 </a:t>
            </a:r>
            <a:r>
              <a:rPr lang="en-US" altLang="ko-KR" dirty="0" err="1"/>
              <a:t>tasks.json</a:t>
            </a:r>
            <a:r>
              <a:rPr lang="en-US" altLang="ko-KR" dirty="0"/>
              <a:t> </a:t>
            </a:r>
            <a:r>
              <a:rPr lang="ko-KR" altLang="en-US" dirty="0"/>
              <a:t>파일 받기</a:t>
            </a:r>
            <a:r>
              <a:rPr lang="en-US" altLang="ko-KR" dirty="0"/>
              <a:t>(C/C++) : </a:t>
            </a:r>
            <a:endParaRPr lang="en-US" altLang="ko-KR" dirty="0" smtClean="0"/>
          </a:p>
          <a:p>
            <a:pPr lvl="1"/>
            <a:r>
              <a:rPr lang="en-US" altLang="ko-KR" dirty="0" smtClean="0">
                <a:hlinkClick r:id="rId5"/>
              </a:rPr>
              <a:t>https://k.kakaocdn.net/dn/brDC5p/btqFn0fPsBW/B75rJiBqICBUkxkxMahI21/tfile.txt</a:t>
            </a:r>
            <a:endParaRPr lang="en-US" altLang="ko-KR" dirty="0" smtClean="0"/>
          </a:p>
          <a:p>
            <a:r>
              <a:rPr lang="ko-KR" altLang="en-US" dirty="0" smtClean="0"/>
              <a:t>​  </a:t>
            </a:r>
            <a:r>
              <a:rPr lang="en-US" altLang="ko-KR" dirty="0"/>
              <a:t>#3 </a:t>
            </a:r>
            <a:r>
              <a:rPr lang="en-US" altLang="ko-KR" dirty="0" err="1"/>
              <a:t>Keybinding</a:t>
            </a:r>
            <a:r>
              <a:rPr lang="en-US" altLang="ko-KR" dirty="0"/>
              <a:t> </a:t>
            </a:r>
            <a:r>
              <a:rPr lang="ko-KR" altLang="en-US" dirty="0"/>
              <a:t>파일 받기 </a:t>
            </a:r>
            <a:r>
              <a:rPr lang="en-US" altLang="ko-KR" dirty="0" smtClean="0"/>
              <a:t>:</a:t>
            </a:r>
          </a:p>
          <a:p>
            <a:pPr lvl="1"/>
            <a:r>
              <a:rPr lang="en-US" altLang="ko-KR" dirty="0" smtClean="0">
                <a:hlinkClick r:id="rId6"/>
              </a:rPr>
              <a:t>https</a:t>
            </a:r>
            <a:r>
              <a:rPr lang="en-US" altLang="ko-KR" dirty="0">
                <a:hlinkClick r:id="rId6"/>
              </a:rPr>
              <a:t>://</a:t>
            </a:r>
            <a:r>
              <a:rPr lang="en-US" altLang="ko-KR" dirty="0" smtClean="0">
                <a:hlinkClick r:id="rId6"/>
              </a:rPr>
              <a:t>k.kakaocdn.net/dn/bHhiX4/btqFnwGB6cs/JjH0MCuwrGT1PavzRu6921/tfile.txt</a:t>
            </a:r>
            <a:endParaRPr lang="en-US" altLang="ko-KR" dirty="0" smtClean="0"/>
          </a:p>
          <a:p>
            <a:r>
              <a:rPr lang="en-US" altLang="ko-KR" dirty="0" smtClean="0"/>
              <a:t>#4 </a:t>
            </a:r>
            <a:r>
              <a:rPr lang="ko-KR" altLang="en-US" dirty="0" smtClean="0"/>
              <a:t>상세설명</a:t>
            </a:r>
            <a:endParaRPr lang="en-US" altLang="ko-KR" dirty="0" smtClean="0"/>
          </a:p>
          <a:p>
            <a:pPr lvl="1"/>
            <a:r>
              <a:rPr lang="en-US" altLang="ko-KR" dirty="0"/>
              <a:t>https://rasino.tistory.com/307</a:t>
            </a:r>
            <a:endParaRPr lang="en-US" altLang="ko-KR" dirty="0" smtClean="0"/>
          </a:p>
          <a:p>
            <a:pPr marL="0" indent="0">
              <a:buNone/>
            </a:pPr>
            <a:r>
              <a:rPr lang="en-US" altLang="ko-KR" dirty="0"/>
              <a:t>	</a:t>
            </a:r>
            <a:r>
              <a:rPr lang="en-US" altLang="ko-KR" dirty="0" smtClean="0"/>
              <a:t>			</a:t>
            </a:r>
          </a:p>
        </p:txBody>
      </p:sp>
    </p:spTree>
    <p:extLst>
      <p:ext uri="{BB962C8B-B14F-4D97-AF65-F5344CB8AC3E}">
        <p14:creationId xmlns:p14="http://schemas.microsoft.com/office/powerpoint/2010/main" val="42746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169728" y="3465512"/>
            <a:ext cx="5926272" cy="3001327"/>
            <a:chOff x="169728" y="3465512"/>
            <a:chExt cx="5926272"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BD567853-BF0A-4002-9700-20541149E58E}"/>
                </a:ext>
              </a:extLst>
            </p:cNvPr>
            <p:cNvSpPr txBox="1"/>
            <p:nvPr/>
          </p:nvSpPr>
          <p:spPr>
            <a:xfrm>
              <a:off x="169728" y="4814576"/>
              <a:ext cx="5748112" cy="83099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빅</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데이터 분석</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274114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VS code </a:t>
            </a:r>
            <a:r>
              <a:rPr lang="ko-KR" altLang="en-US" dirty="0" smtClean="0"/>
              <a:t>설치</a:t>
            </a:r>
            <a:endParaRPr lang="ko-KR" altLang="en-US" dirty="0"/>
          </a:p>
        </p:txBody>
      </p:sp>
      <p:sp>
        <p:nvSpPr>
          <p:cNvPr id="3" name="내용 개체 틀 2"/>
          <p:cNvSpPr>
            <a:spLocks noGrp="1"/>
          </p:cNvSpPr>
          <p:nvPr>
            <p:ph idx="1"/>
          </p:nvPr>
        </p:nvSpPr>
        <p:spPr>
          <a:xfrm>
            <a:off x="539496" y="1435608"/>
            <a:ext cx="10245414" cy="4789828"/>
          </a:xfrm>
        </p:spPr>
        <p:txBody>
          <a:bodyPr>
            <a:normAutofit fontScale="92500" lnSpcReduction="10000"/>
          </a:bodyPr>
          <a:lstStyle/>
          <a:p>
            <a:r>
              <a:rPr lang="en-US" altLang="ko" dirty="0"/>
              <a:t>.NET Core SDK </a:t>
            </a:r>
            <a:r>
              <a:rPr lang="ko-KR" altLang="en-US" dirty="0"/>
              <a:t>설치</a:t>
            </a:r>
          </a:p>
          <a:p>
            <a:r>
              <a:rPr lang="en-US" altLang="ko" dirty="0"/>
              <a:t>Visual Studio Code </a:t>
            </a:r>
            <a:r>
              <a:rPr lang="ko-KR" altLang="en-US" dirty="0"/>
              <a:t>설치</a:t>
            </a:r>
          </a:p>
          <a:p>
            <a:r>
              <a:rPr lang="en-US" altLang="ko-KR" dirty="0" smtClean="0"/>
              <a:t>Azure </a:t>
            </a:r>
            <a:r>
              <a:rPr lang="en-US" altLang="ko-KR" dirty="0"/>
              <a:t>VS code </a:t>
            </a:r>
            <a:r>
              <a:rPr lang="en-US" altLang="ko-KR" dirty="0" smtClean="0"/>
              <a:t>Extension</a:t>
            </a:r>
          </a:p>
          <a:p>
            <a:pPr lvl="1"/>
            <a:r>
              <a:rPr lang="ko" altLang="en-US" dirty="0"/>
              <a:t> </a:t>
            </a:r>
            <a:r>
              <a:rPr lang="en-US" altLang="ko" dirty="0"/>
              <a:t>C# </a:t>
            </a:r>
            <a:r>
              <a:rPr lang="ko-KR" altLang="en-US" dirty="0"/>
              <a:t>확장 </a:t>
            </a:r>
            <a:r>
              <a:rPr lang="ko-KR" altLang="en-US" dirty="0" smtClean="0"/>
              <a:t>설치</a:t>
            </a:r>
            <a:r>
              <a:rPr lang="en-US" altLang="ko-KR" dirty="0" smtClean="0"/>
              <a:t>	</a:t>
            </a:r>
            <a:endParaRPr lang="en-US" altLang="ko-KR" dirty="0"/>
          </a:p>
          <a:p>
            <a:pPr lvl="1"/>
            <a:r>
              <a:rPr lang="en-US" altLang="ko" dirty="0"/>
              <a:t>Azure Account</a:t>
            </a:r>
          </a:p>
          <a:p>
            <a:pPr lvl="1"/>
            <a:r>
              <a:rPr lang="en-US" altLang="ko" dirty="0"/>
              <a:t>Azure </a:t>
            </a:r>
            <a:r>
              <a:rPr lang="en-US" altLang="ko" dirty="0" err="1"/>
              <a:t>Appservice</a:t>
            </a:r>
            <a:endParaRPr lang="en-US" altLang="ko-KR" dirty="0"/>
          </a:p>
          <a:p>
            <a:pPr lvl="1"/>
            <a:endParaRPr lang="en-US" altLang="ko-KR" dirty="0" smtClean="0"/>
          </a:p>
          <a:p>
            <a:pPr lvl="1"/>
            <a:endParaRPr lang="en-US" altLang="ko-KR" dirty="0"/>
          </a:p>
          <a:p>
            <a:pPr lvl="1"/>
            <a:r>
              <a:rPr lang="en-US" altLang="ko" dirty="0">
                <a:hlinkClick r:id="rId2"/>
              </a:rPr>
              <a:t>https://docs.microsoft.com/ko-kr/aspnet/core/tutorials/publish-to-azure-webapp-using-vscode?view=aspnetcore-5.0</a:t>
            </a:r>
            <a:r>
              <a:rPr lang="ko-KR" altLang="en-US" dirty="0" smtClean="0"/>
              <a:t> </a:t>
            </a:r>
            <a:endParaRPr lang="ko-KR" altLang="en-US" dirty="0"/>
          </a:p>
          <a:p>
            <a:endParaRPr lang="ko-KR" altLang="en-US" dirty="0"/>
          </a:p>
        </p:txBody>
      </p:sp>
    </p:spTree>
    <p:extLst>
      <p:ext uri="{BB962C8B-B14F-4D97-AF65-F5344CB8AC3E}">
        <p14:creationId xmlns:p14="http://schemas.microsoft.com/office/powerpoint/2010/main" val="18890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10000"/>
          </a:bodyPr>
          <a:lstStyle/>
          <a:p>
            <a:r>
              <a:rPr lang="en-US" altLang="ko-KR" dirty="0" err="1" smtClean="0"/>
              <a:t>dotnet</a:t>
            </a:r>
            <a:r>
              <a:rPr lang="en-US" altLang="ko-KR" dirty="0" smtClean="0"/>
              <a:t> new </a:t>
            </a:r>
            <a:r>
              <a:rPr lang="en-US" altLang="ko-KR" dirty="0" err="1" smtClean="0"/>
              <a:t>mvc</a:t>
            </a:r>
            <a:endParaRPr lang="en-US" altLang="ko-KR" dirty="0" smtClean="0"/>
          </a:p>
          <a:p>
            <a:pPr lvl="1"/>
            <a:r>
              <a:rPr lang="en-US" altLang="ko" dirty="0">
                <a:hlinkClick r:id="rId2"/>
              </a:rPr>
              <a:t>https://</a:t>
            </a:r>
            <a:r>
              <a:rPr lang="en-US" altLang="ko" dirty="0" smtClean="0">
                <a:hlinkClick r:id="rId2"/>
              </a:rPr>
              <a:t>docs.microsoft.com/ko-kr/dotnet/core/tools/dotnet-new</a:t>
            </a:r>
            <a:endParaRPr lang="en-US" altLang="ko" dirty="0" smtClean="0"/>
          </a:p>
          <a:p>
            <a:r>
              <a:rPr lang="en-US" altLang="ko" dirty="0" err="1"/>
              <a:t>dotnet</a:t>
            </a:r>
            <a:r>
              <a:rPr lang="en-US" altLang="ko" dirty="0"/>
              <a:t> new template </a:t>
            </a:r>
            <a:r>
              <a:rPr lang="ko-KR" altLang="en-US" dirty="0" smtClean="0"/>
              <a:t>옵션</a:t>
            </a:r>
            <a:endParaRPr lang="en-US" altLang="ko-KR" dirty="0" smtClean="0"/>
          </a:p>
          <a:p>
            <a:pPr lvl="1"/>
            <a:r>
              <a:rPr lang="en-US" altLang="ko" dirty="0"/>
              <a:t>ASP.NET Core </a:t>
            </a:r>
            <a:r>
              <a:rPr lang="ko-KR" altLang="en-US" dirty="0"/>
              <a:t>비어 있음	</a:t>
            </a:r>
            <a:r>
              <a:rPr lang="en-US" altLang="ko" dirty="0"/>
              <a:t>web</a:t>
            </a:r>
            <a:r>
              <a:rPr lang="ko" altLang="en-US" dirty="0"/>
              <a:t>	</a:t>
            </a:r>
            <a:r>
              <a:rPr lang="en-US" altLang="ko" dirty="0"/>
              <a:t>[C#], F#</a:t>
            </a:r>
            <a:r>
              <a:rPr lang="ko" altLang="en-US" dirty="0"/>
              <a:t>	</a:t>
            </a:r>
            <a:r>
              <a:rPr lang="en-US" altLang="ko" dirty="0"/>
              <a:t>Web/Empty</a:t>
            </a:r>
            <a:r>
              <a:rPr lang="ko" altLang="en-US" dirty="0"/>
              <a:t>	</a:t>
            </a:r>
            <a:r>
              <a:rPr lang="en-US" altLang="ko" dirty="0"/>
              <a:t>1.0</a:t>
            </a:r>
            <a:endParaRPr lang="ko" altLang="en-US" dirty="0"/>
          </a:p>
          <a:p>
            <a:pPr lvl="1"/>
            <a:r>
              <a:rPr lang="en-US" altLang="ko" dirty="0"/>
              <a:t>ASP.NET Core </a:t>
            </a:r>
            <a:r>
              <a:rPr lang="ko-KR" altLang="en-US" dirty="0" err="1"/>
              <a:t>웹앱</a:t>
            </a:r>
            <a:r>
              <a:rPr lang="en-US" altLang="ko" dirty="0"/>
              <a:t>(</a:t>
            </a:r>
            <a:r>
              <a:rPr lang="ko-KR" altLang="en-US" dirty="0"/>
              <a:t>모델</a:t>
            </a:r>
            <a:r>
              <a:rPr lang="en-US" altLang="ko" dirty="0"/>
              <a:t>-</a:t>
            </a:r>
            <a:r>
              <a:rPr lang="ko-KR" altLang="en-US" dirty="0"/>
              <a:t>뷰</a:t>
            </a:r>
            <a:r>
              <a:rPr lang="en-US" altLang="ko" dirty="0"/>
              <a:t>-</a:t>
            </a:r>
            <a:r>
              <a:rPr lang="ko-KR" altLang="en-US" dirty="0"/>
              <a:t>컨트롤러</a:t>
            </a:r>
            <a:r>
              <a:rPr lang="en-US" altLang="ko" dirty="0"/>
              <a:t>)</a:t>
            </a:r>
            <a:r>
              <a:rPr lang="ko" altLang="en-US" dirty="0"/>
              <a:t>	</a:t>
            </a:r>
            <a:r>
              <a:rPr lang="en-US" altLang="ko" dirty="0" err="1"/>
              <a:t>mvc</a:t>
            </a:r>
            <a:r>
              <a:rPr lang="ko" altLang="en-US" dirty="0"/>
              <a:t>	</a:t>
            </a:r>
            <a:r>
              <a:rPr lang="en-US" altLang="ko" dirty="0"/>
              <a:t>[C#], F#</a:t>
            </a:r>
            <a:r>
              <a:rPr lang="ko" altLang="en-US" dirty="0"/>
              <a:t>	</a:t>
            </a:r>
            <a:r>
              <a:rPr lang="en-US" altLang="ko" dirty="0"/>
              <a:t>Web/MVC</a:t>
            </a:r>
            <a:r>
              <a:rPr lang="ko" altLang="en-US" dirty="0"/>
              <a:t>	</a:t>
            </a:r>
            <a:r>
              <a:rPr lang="en-US" altLang="ko" dirty="0"/>
              <a:t>1.0</a:t>
            </a:r>
            <a:endParaRPr lang="ko" altLang="en-US" dirty="0"/>
          </a:p>
          <a:p>
            <a:pPr lvl="1"/>
            <a:r>
              <a:rPr lang="en-US" altLang="ko" dirty="0"/>
              <a:t>ASP.NET Core </a:t>
            </a:r>
            <a:r>
              <a:rPr lang="ko-KR" altLang="en-US" dirty="0" err="1"/>
              <a:t>웹앱</a:t>
            </a:r>
            <a:r>
              <a:rPr lang="ko-KR" altLang="en-US" dirty="0"/>
              <a:t>	</a:t>
            </a:r>
            <a:r>
              <a:rPr lang="en-US" altLang="ko" dirty="0" err="1"/>
              <a:t>webapp</a:t>
            </a:r>
            <a:r>
              <a:rPr lang="en-US" altLang="ko" dirty="0"/>
              <a:t>, razor</a:t>
            </a:r>
            <a:r>
              <a:rPr lang="ko" altLang="en-US" dirty="0"/>
              <a:t>	</a:t>
            </a:r>
            <a:r>
              <a:rPr lang="en-US" altLang="ko" dirty="0"/>
              <a:t>[C#]</a:t>
            </a:r>
            <a:r>
              <a:rPr lang="ko" altLang="en-US" dirty="0"/>
              <a:t>	</a:t>
            </a:r>
            <a:r>
              <a:rPr lang="en-US" altLang="ko" dirty="0"/>
              <a:t>Web/MVC/Razor Pages</a:t>
            </a:r>
            <a:r>
              <a:rPr lang="ko" altLang="en-US" dirty="0"/>
              <a:t>	</a:t>
            </a:r>
            <a:r>
              <a:rPr lang="en-US" altLang="ko" dirty="0"/>
              <a:t>2.2, 2.0</a:t>
            </a:r>
            <a:endParaRPr lang="ko" altLang="en-US" dirty="0"/>
          </a:p>
          <a:p>
            <a:pPr lvl="1"/>
            <a:r>
              <a:rPr lang="en-US" altLang="ko" dirty="0"/>
              <a:t>ASP.NET Core(Angular </a:t>
            </a:r>
            <a:r>
              <a:rPr lang="ko-KR" altLang="en-US" dirty="0"/>
              <a:t>사용</a:t>
            </a:r>
            <a:r>
              <a:rPr lang="en-US" altLang="ko" dirty="0"/>
              <a:t>)</a:t>
            </a:r>
            <a:r>
              <a:rPr lang="ko" altLang="en-US" dirty="0"/>
              <a:t>	</a:t>
            </a:r>
            <a:r>
              <a:rPr lang="en-US" altLang="ko" dirty="0"/>
              <a:t>angular</a:t>
            </a:r>
            <a:r>
              <a:rPr lang="ko" altLang="en-US" dirty="0"/>
              <a:t>	</a:t>
            </a:r>
            <a:r>
              <a:rPr lang="en-US" altLang="ko" dirty="0"/>
              <a:t>[C#]</a:t>
            </a:r>
            <a:r>
              <a:rPr lang="ko" altLang="en-US" dirty="0"/>
              <a:t>	</a:t>
            </a:r>
            <a:r>
              <a:rPr lang="en-US" altLang="ko" dirty="0"/>
              <a:t>Web/MVC/SPA</a:t>
            </a:r>
            <a:r>
              <a:rPr lang="ko" altLang="en-US" dirty="0"/>
              <a:t>	</a:t>
            </a:r>
            <a:r>
              <a:rPr lang="en-US" altLang="ko" dirty="0"/>
              <a:t>2.0</a:t>
            </a:r>
            <a:endParaRPr lang="ko" altLang="en-US" dirty="0"/>
          </a:p>
          <a:p>
            <a:pPr lvl="1"/>
            <a:r>
              <a:rPr lang="en-US" altLang="ko" dirty="0"/>
              <a:t>ASP.NET Core(React.js </a:t>
            </a:r>
            <a:r>
              <a:rPr lang="ko-KR" altLang="en-US" dirty="0"/>
              <a:t>사용</a:t>
            </a:r>
            <a:r>
              <a:rPr lang="en-US" altLang="ko" dirty="0"/>
              <a:t>)</a:t>
            </a:r>
            <a:r>
              <a:rPr lang="ko" altLang="en-US" dirty="0"/>
              <a:t>	</a:t>
            </a:r>
            <a:r>
              <a:rPr lang="en-US" altLang="ko" dirty="0"/>
              <a:t>react</a:t>
            </a:r>
            <a:r>
              <a:rPr lang="ko" altLang="en-US" dirty="0"/>
              <a:t>	</a:t>
            </a:r>
            <a:r>
              <a:rPr lang="en-US" altLang="ko" dirty="0"/>
              <a:t>[C#]</a:t>
            </a:r>
            <a:r>
              <a:rPr lang="ko" altLang="en-US" dirty="0"/>
              <a:t>	</a:t>
            </a:r>
            <a:r>
              <a:rPr lang="en-US" altLang="ko" dirty="0"/>
              <a:t>Web/MVC/SPA</a:t>
            </a:r>
            <a:r>
              <a:rPr lang="ko" altLang="en-US" dirty="0"/>
              <a:t>	</a:t>
            </a:r>
            <a:r>
              <a:rPr lang="en-US" altLang="ko" dirty="0" smtClean="0"/>
              <a:t>2.0</a:t>
            </a:r>
          </a:p>
          <a:p>
            <a:r>
              <a:rPr lang="en-US" altLang="ko" dirty="0"/>
              <a:t>VS Code </a:t>
            </a:r>
            <a:r>
              <a:rPr lang="ko-KR" altLang="en-US" dirty="0" err="1"/>
              <a:t>웹앱</a:t>
            </a:r>
            <a:r>
              <a:rPr lang="ko-KR" altLang="en-US" dirty="0"/>
              <a:t> 만들기</a:t>
            </a:r>
            <a:endParaRPr lang="ko" altLang="en-US" dirty="0"/>
          </a:p>
          <a:p>
            <a:pPr lvl="1"/>
            <a:r>
              <a:rPr lang="en-US" altLang="ko" dirty="0">
                <a:hlinkClick r:id="rId3"/>
              </a:rPr>
              <a:t>https://docs.microsoft.com/ko-kr/aspnet/core/tutorials/first-mvc-app/start-mvc?view=aspnetcore-5.0&amp;tabs=visual-studio-code</a:t>
            </a:r>
            <a:endParaRPr lang="ko" altLang="en-US" dirty="0"/>
          </a:p>
          <a:p>
            <a:pPr lvl="1"/>
            <a:endParaRPr lang="ko-KR" altLang="en-US" dirty="0"/>
          </a:p>
        </p:txBody>
      </p:sp>
    </p:spTree>
    <p:extLst>
      <p:ext uri="{BB962C8B-B14F-4D97-AF65-F5344CB8AC3E}">
        <p14:creationId xmlns:p14="http://schemas.microsoft.com/office/powerpoint/2010/main" val="48318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40" y="1247173"/>
            <a:ext cx="10948330" cy="5723679"/>
          </a:xfrm>
          <a:prstGeom prst="rect">
            <a:avLst/>
          </a:prstGeom>
        </p:spPr>
      </p:pic>
      <p:sp>
        <p:nvSpPr>
          <p:cNvPr id="3" name="직사각형 2"/>
          <p:cNvSpPr/>
          <p:nvPr/>
        </p:nvSpPr>
        <p:spPr>
          <a:xfrm>
            <a:off x="6493397" y="3773346"/>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직사각형 3"/>
          <p:cNvSpPr/>
          <p:nvPr/>
        </p:nvSpPr>
        <p:spPr>
          <a:xfrm>
            <a:off x="6368005" y="4307712"/>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직사각형 4"/>
          <p:cNvSpPr/>
          <p:nvPr/>
        </p:nvSpPr>
        <p:spPr>
          <a:xfrm>
            <a:off x="1485418" y="5166167"/>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664597" y="381965"/>
            <a:ext cx="36113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same name : class, function, file</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5924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lnSpcReduction="10000"/>
          </a:bodyPr>
          <a:lstStyle/>
          <a:p>
            <a:r>
              <a:rPr lang="en-US" altLang="ko-KR" dirty="0" smtClean="0"/>
              <a:t>Explore </a:t>
            </a:r>
          </a:p>
          <a:p>
            <a:pPr lvl="1"/>
            <a:r>
              <a:rPr lang="en-US" altLang="ko-KR" dirty="0" err="1" smtClean="0"/>
              <a:t>dotnet</a:t>
            </a:r>
            <a:r>
              <a:rPr lang="en-US" altLang="ko-KR" dirty="0" smtClean="0"/>
              <a:t> new </a:t>
            </a:r>
            <a:r>
              <a:rPr lang="en-US" altLang="ko-KR" dirty="0" err="1" smtClean="0"/>
              <a:t>mvc</a:t>
            </a:r>
            <a:endParaRPr lang="en-US" altLang="ko-KR" dirty="0" smtClean="0"/>
          </a:p>
          <a:p>
            <a:pPr lvl="1"/>
            <a:r>
              <a:rPr lang="en-US" altLang="ko-KR" dirty="0" err="1" smtClean="0"/>
              <a:t>dotnet</a:t>
            </a:r>
            <a:r>
              <a:rPr lang="en-US" altLang="ko-KR" dirty="0" smtClean="0"/>
              <a:t> run</a:t>
            </a:r>
          </a:p>
          <a:p>
            <a:r>
              <a:rPr lang="en-US" altLang="ko-KR" dirty="0" smtClean="0">
                <a:sym typeface="Wingdings" panose="05000000000000000000" pitchFamily="2" charset="2"/>
              </a:rPr>
              <a:t> local web app </a:t>
            </a:r>
            <a:r>
              <a:rPr lang="ko-KR" altLang="en-US" dirty="0" smtClean="0">
                <a:sym typeface="Wingdings" panose="05000000000000000000" pitchFamily="2" charset="2"/>
              </a:rPr>
              <a:t>생성    </a:t>
            </a:r>
            <a:r>
              <a:rPr lang="en-US" altLang="ko-KR" dirty="0" smtClean="0">
                <a:sym typeface="Wingdings" panose="05000000000000000000" pitchFamily="2" charset="2"/>
              </a:rPr>
              <a:t>// local host 5000</a:t>
            </a:r>
            <a:endParaRPr lang="en-US" altLang="ko-KR" dirty="0" smtClean="0"/>
          </a:p>
          <a:p>
            <a:pPr lvl="1"/>
            <a:r>
              <a:rPr lang="en-US" altLang="ko-KR" dirty="0" err="1" smtClean="0"/>
              <a:t>dotnet</a:t>
            </a:r>
            <a:r>
              <a:rPr lang="en-US" altLang="ko-KR" dirty="0" smtClean="0"/>
              <a:t> publish –c release –o ./publish       // publish </a:t>
            </a:r>
            <a:r>
              <a:rPr lang="ko-KR" altLang="en-US" dirty="0" smtClean="0"/>
              <a:t>폴더 생성</a:t>
            </a:r>
            <a:endParaRPr lang="en-US" altLang="ko-KR" dirty="0" smtClean="0"/>
          </a:p>
          <a:p>
            <a:r>
              <a:rPr lang="en-US" altLang="ko-KR" dirty="0" smtClean="0">
                <a:sym typeface="Wingdings" panose="05000000000000000000" pitchFamily="2" charset="2"/>
              </a:rPr>
              <a:t>Azure  deploy to web app</a:t>
            </a:r>
          </a:p>
          <a:p>
            <a:pPr lvl="1"/>
            <a:r>
              <a:rPr lang="en-US" altLang="ko-KR" dirty="0" smtClean="0">
                <a:sym typeface="Wingdings" panose="05000000000000000000" pitchFamily="2" charset="2"/>
              </a:rPr>
              <a:t> + create new web app</a:t>
            </a:r>
          </a:p>
          <a:p>
            <a:pPr lvl="1"/>
            <a:r>
              <a:rPr lang="en-US" altLang="ko-KR" dirty="0" smtClean="0">
                <a:sym typeface="Wingdings" panose="05000000000000000000" pitchFamily="2" charset="2"/>
              </a:rPr>
              <a:t> + create new web app  advanced   //window</a:t>
            </a:r>
          </a:p>
          <a:p>
            <a:pPr lvl="1"/>
            <a:r>
              <a:rPr lang="en-US" altLang="ko-KR" dirty="0" smtClean="0">
                <a:sym typeface="Wingdings" panose="05000000000000000000" pitchFamily="2" charset="2"/>
              </a:rPr>
              <a:t> </a:t>
            </a:r>
            <a:r>
              <a:rPr lang="en-US" altLang="ko-KR" dirty="0" err="1" smtClean="0">
                <a:sym typeface="Wingdings" panose="05000000000000000000" pitchFamily="2" charset="2"/>
              </a:rPr>
              <a:t>rowebapp</a:t>
            </a:r>
            <a:r>
              <a:rPr lang="en-US" altLang="ko-KR" dirty="0" smtClean="0">
                <a:sym typeface="Wingdings" panose="05000000000000000000" pitchFamily="2" charset="2"/>
              </a:rPr>
              <a:t> (recently used)</a:t>
            </a:r>
            <a:endParaRPr lang="en-US" altLang="ko-KR" dirty="0" smtClean="0"/>
          </a:p>
          <a:p>
            <a:r>
              <a:rPr lang="en-US" altLang="ko-KR" dirty="0" err="1" smtClean="0"/>
              <a:t>dotnet</a:t>
            </a:r>
            <a:r>
              <a:rPr lang="en-US" altLang="ko-KR" dirty="0" smtClean="0"/>
              <a:t> build</a:t>
            </a:r>
          </a:p>
        </p:txBody>
      </p:sp>
    </p:spTree>
    <p:extLst>
      <p:ext uri="{BB962C8B-B14F-4D97-AF65-F5344CB8AC3E}">
        <p14:creationId xmlns:p14="http://schemas.microsoft.com/office/powerpoint/2010/main" val="32294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t>
            </a:r>
            <a:endParaRPr lang="ko-KR" altLang="en-US" dirty="0"/>
          </a:p>
        </p:txBody>
      </p:sp>
      <p:sp>
        <p:nvSpPr>
          <p:cNvPr id="3" name="내용 개체 틀 2"/>
          <p:cNvSpPr>
            <a:spLocks noGrp="1"/>
          </p:cNvSpPr>
          <p:nvPr>
            <p:ph idx="1"/>
          </p:nvPr>
        </p:nvSpPr>
        <p:spPr/>
        <p:txBody>
          <a:bodyPr/>
          <a:lstStyle/>
          <a:p>
            <a:r>
              <a:rPr lang="en-US" altLang="ko-KR" dirty="0" smtClean="0"/>
              <a:t>View</a:t>
            </a:r>
            <a:r>
              <a:rPr lang="en-US" altLang="ko-KR" dirty="0" smtClean="0">
                <a:sym typeface="Wingdings" panose="05000000000000000000" pitchFamily="2" charset="2"/>
              </a:rPr>
              <a:t> home  </a:t>
            </a:r>
            <a:r>
              <a:rPr lang="en-US" altLang="ko-KR" dirty="0" err="1" smtClean="0">
                <a:sym typeface="Wingdings" panose="05000000000000000000" pitchFamily="2" charset="2"/>
              </a:rPr>
              <a:t>index.cshtml</a:t>
            </a:r>
            <a:endParaRPr lang="en-US" altLang="ko-KR" dirty="0" smtClean="0">
              <a:sym typeface="Wingdings" panose="05000000000000000000" pitchFamily="2" charset="2"/>
            </a:endParaRPr>
          </a:p>
          <a:p>
            <a:r>
              <a:rPr lang="en-US" altLang="ko-KR" dirty="0"/>
              <a:t>View</a:t>
            </a:r>
            <a:r>
              <a:rPr lang="en-US" altLang="ko-KR" dirty="0">
                <a:sym typeface="Wingdings" panose="05000000000000000000" pitchFamily="2" charset="2"/>
              </a:rPr>
              <a:t> </a:t>
            </a:r>
            <a:r>
              <a:rPr lang="en-US" altLang="ko-KR" dirty="0" smtClean="0">
                <a:sym typeface="Wingdings" panose="05000000000000000000" pitchFamily="2" charset="2"/>
              </a:rPr>
              <a:t>shared  </a:t>
            </a:r>
            <a:r>
              <a:rPr lang="en-US" altLang="ko-KR" dirty="0" err="1" smtClean="0">
                <a:sym typeface="Wingdings" panose="05000000000000000000" pitchFamily="2" charset="2"/>
              </a:rPr>
              <a:t>layout.cshtml</a:t>
            </a:r>
            <a:endParaRPr lang="ko-KR" altLang="en-US" dirty="0"/>
          </a:p>
          <a:p>
            <a:endParaRPr lang="ko-KR" altLang="en-US" dirty="0"/>
          </a:p>
        </p:txBody>
      </p:sp>
    </p:spTree>
    <p:extLst>
      <p:ext uri="{BB962C8B-B14F-4D97-AF65-F5344CB8AC3E}">
        <p14:creationId xmlns:p14="http://schemas.microsoft.com/office/powerpoint/2010/main" val="273595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780869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xmlns=""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5870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476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8151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654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reeform 255"/>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7" name="Picture 257"/>
          <p:cNvPicPr>
            <a:picLocks noChangeAspect="1"/>
          </p:cNvPicPr>
          <p:nvPr/>
        </p:nvPicPr>
        <p:blipFill>
          <a:blip r:embed="rId2"/>
          <a:stretch>
            <a:fillRect/>
          </a:stretch>
        </p:blipFill>
        <p:spPr>
          <a:xfrm>
            <a:off x="632460" y="3764279"/>
            <a:ext cx="2811780" cy="2407920"/>
          </a:xfrm>
          <a:prstGeom prst="rect">
            <a:avLst/>
          </a:prstGeom>
        </p:spPr>
      </p:pic>
      <p:sp>
        <p:nvSpPr>
          <p:cNvPr id="2" name="TextBox 257"/>
          <p:cNvSpPr txBox="1"/>
          <p:nvPr/>
        </p:nvSpPr>
        <p:spPr>
          <a:xfrm>
            <a:off x="452119" y="315783"/>
            <a:ext cx="11773523" cy="6071198"/>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이런</a:t>
            </a:r>
            <a:r>
              <a:rPr kumimoji="0" lang="zh-CN" altLang="en-US" sz="4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분들에게</a:t>
            </a:r>
            <a:r>
              <a:rPr kumimoji="0" lang="zh-CN" altLang="en-US" sz="4000" b="0" i="0" u="none" strike="noStrike" kern="1200" cap="none" spc="-3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추천합니다</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2249713" algn="l" defTabSz="914400" rtl="0" eaLnBrk="1" fontAlgn="auto" latinLnBrk="1"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운영중인</a:t>
            </a:r>
            <a:r>
              <a:rPr kumimoji="0" lang="zh-CN" altLang="en-US" sz="2700" b="0" i="0" u="none" strike="noStrike" kern="1200" cap="none" spc="-25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서비스의</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모든</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700" b="0" i="0" u="none" strike="noStrike" kern="1200" cap="none" spc="-25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수집,</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저장,</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처리하고</a:t>
            </a:r>
            <a:r>
              <a:rPr kumimoji="0" lang="zh-CN" altLang="en-US" sz="2700" b="0" i="0" u="none" strike="noStrike" kern="1200" cap="none" spc="-2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싶어요.</a:t>
            </a:r>
          </a:p>
          <a:p>
            <a:pPr marL="2249713" marR="0" lvl="0" indent="0" algn="l" defTabSz="914400" rtl="0" eaLnBrk="1" fontAlgn="auto" latinLnBrk="1" hangingPunct="0">
              <a:lnSpc>
                <a:spcPct val="108749"/>
              </a:lnSpc>
              <a:spcBef>
                <a:spcPts val="179"/>
              </a:spcBef>
              <a:spcAft>
                <a:spcPts val="0"/>
              </a:spcAft>
              <a:buClrTx/>
              <a:buSzTx/>
              <a:buFontTx/>
              <a:buNone/>
              <a:tabLst/>
              <a:defRPr/>
            </a:pP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가지고</a:t>
            </a:r>
            <a:r>
              <a:rPr kumimoji="0" lang="zh-CN" altLang="en-US" sz="27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있는</a:t>
            </a:r>
            <a:r>
              <a:rPr kumimoji="0" lang="zh-CN" altLang="en-US" sz="27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데이터의</a:t>
            </a:r>
            <a:r>
              <a:rPr kumimoji="0" lang="zh-CN" altLang="en-US" sz="2700" b="0" i="0" u="none" strike="noStrike" kern="1200" cap="none" spc="-18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종류가</a:t>
            </a:r>
            <a:r>
              <a:rPr kumimoji="0" lang="zh-CN" altLang="en-US" sz="2700" b="0" i="0" u="none" strike="noStrike" kern="1200" cap="none" spc="-18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다양해요.</a:t>
            </a:r>
            <a:r>
              <a:rPr kumimoji="0" lang="zh-CN" altLang="en-US" sz="27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쉽고</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빠르게</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분석해서</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BI</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로</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보고</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싶어요.</a:t>
            </a:r>
            <a:r>
              <a:rPr kumimoji="0" lang="zh-CN" altLang="en-US" sz="27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700" b="0" i="0" u="none" strike="noStrike" kern="1200" cap="none" spc="-25" normalizeH="0" baseline="0" noProof="0" dirty="0">
                <a:ln>
                  <a:noFill/>
                </a:ln>
                <a:solidFill>
                  <a:srgbClr val="FEFEFE"/>
                </a:solidFill>
                <a:effectLst/>
                <a:uLnTx/>
                <a:uFillTx/>
                <a:latin typeface="굴림"/>
                <a:ea typeface="굴림"/>
                <a:cs typeface="+mn-cs"/>
              </a:rPr>
              <a:t>AI/ML</a:t>
            </a: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로</a:t>
            </a:r>
            <a:r>
              <a:rPr kumimoji="0" lang="zh-CN" altLang="en-US" sz="27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44" normalizeH="0" baseline="0" noProof="0" dirty="0">
                <a:ln>
                  <a:noFill/>
                </a:ln>
                <a:solidFill>
                  <a:srgbClr val="FEFEFE"/>
                </a:solidFill>
                <a:effectLst/>
                <a:uLnTx/>
                <a:uFillTx/>
                <a:latin typeface="굴림"/>
                <a:ea typeface="굴림"/>
                <a:cs typeface="+mn-cs"/>
              </a:rPr>
              <a:t>활용하고</a:t>
            </a:r>
            <a:r>
              <a:rPr kumimoji="0" lang="zh-CN" altLang="en-US" sz="2700" b="0" i="0" u="none" strike="noStrike" kern="1200" cap="none" spc="-2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싶어요</a:t>
            </a:r>
            <a:r>
              <a:rPr kumimoji="0" lang="zh-CN" altLang="en-US" sz="2700" b="0" i="0" u="none" strike="noStrike" kern="1200" cap="none" spc="-15" normalizeH="0" baseline="0" noProof="0" dirty="0">
                <a:ln>
                  <a:noFill/>
                </a:ln>
                <a:solidFill>
                  <a:srgbClr val="FEFEFE"/>
                </a:solidFill>
                <a:effectLst/>
                <a:uLnTx/>
                <a:uFillTx/>
                <a:latin typeface="굴림"/>
                <a:ea typeface="굴림"/>
                <a:cs typeface="+mn-cs"/>
              </a:rPr>
              <a:t>.</a:t>
            </a:r>
          </a:p>
          <a:p>
            <a:pPr marL="0" marR="0" lvl="0" indent="2249713" algn="l" defTabSz="914400" rtl="0" eaLnBrk="1" fontAlgn="auto" latinLnBrk="1" hangingPunct="1">
              <a:lnSpc>
                <a:spcPct val="110833"/>
              </a:lnSpc>
              <a:spcBef>
                <a:spcPts val="0"/>
              </a:spcBef>
              <a:spcAft>
                <a:spcPts val="0"/>
              </a:spcAft>
              <a:buClrTx/>
              <a:buSzTx/>
              <a:buFontTx/>
              <a:buNone/>
              <a:tabLst/>
              <a:defRPr/>
            </a:pP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ETL</a:t>
            </a:r>
            <a:r>
              <a:rPr kumimoji="0" lang="zh-CN" altLang="en-US" sz="27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모듈을</a:t>
            </a:r>
            <a:r>
              <a:rPr kumimoji="0" lang="zh-CN" altLang="en-US" sz="27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따로</a:t>
            </a:r>
            <a:r>
              <a:rPr kumimoji="0" lang="zh-CN" altLang="en-US" sz="27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5" normalizeH="0" baseline="0" noProof="0" dirty="0">
                <a:ln>
                  <a:noFill/>
                </a:ln>
                <a:solidFill>
                  <a:srgbClr val="FEFEFE"/>
                </a:solidFill>
                <a:effectLst/>
                <a:uLnTx/>
                <a:uFillTx/>
                <a:latin typeface="굴림"/>
                <a:ea typeface="굴림"/>
                <a:cs typeface="+mn-cs"/>
              </a:rPr>
              <a:t>만들기</a:t>
            </a:r>
            <a:r>
              <a:rPr kumimoji="0" lang="zh-CN" altLang="en-US" sz="27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힘들어요</a:t>
            </a:r>
            <a:r>
              <a:rPr kumimoji="0" lang="zh-CN" altLang="en-US" sz="2700" b="0" i="0" u="none" strike="noStrike" kern="1200" cap="none" spc="-3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08146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435608"/>
            <a:ext cx="11184866" cy="3977640"/>
          </a:xfrm>
        </p:spPr>
        <p:txBody>
          <a:bodyPr/>
          <a:lstStyle/>
          <a:p>
            <a:r>
              <a:rPr lang="en-US" altLang="ko-KR" dirty="0" smtClean="0"/>
              <a:t>.</a:t>
            </a:r>
            <a:r>
              <a:rPr lang="en-US" altLang="ko-KR" dirty="0" err="1" smtClean="0"/>
              <a:t>gitignore</a:t>
            </a:r>
            <a:r>
              <a:rPr lang="en-US" altLang="ko-KR" dirty="0" smtClean="0"/>
              <a:t> template</a:t>
            </a:r>
          </a:p>
          <a:p>
            <a:pPr lvl="1"/>
            <a:r>
              <a:rPr lang="en-US" altLang="ko-KR" dirty="0">
                <a:hlinkClick r:id="rId2"/>
              </a:rPr>
              <a:t>https://</a:t>
            </a:r>
            <a:r>
              <a:rPr lang="en-US" altLang="ko-KR" dirty="0" smtClean="0">
                <a:hlinkClick r:id="rId2"/>
              </a:rPr>
              <a:t>gist.github.com/brazilnut2000/8226958#file-gitignore-template-txt</a:t>
            </a:r>
            <a:endParaRPr lang="en-US" altLang="ko-KR" dirty="0" smtClean="0"/>
          </a:p>
          <a:p>
            <a:pPr latinLnBrk="0"/>
            <a:r>
              <a:rPr lang="ko-KR" altLang="ko-KR" dirty="0"/>
              <a:t>얄팍한 코딩</a:t>
            </a:r>
          </a:p>
          <a:p>
            <a:pPr lvl="1" latinLnBrk="0"/>
            <a:r>
              <a:rPr lang="en-US" altLang="ko-KR" dirty="0">
                <a:hlinkClick r:id="rId3"/>
              </a:rPr>
              <a:t>https://</a:t>
            </a:r>
            <a:r>
              <a:rPr lang="en-US" altLang="ko-KR" dirty="0" smtClean="0">
                <a:hlinkClick r:id="rId3"/>
              </a:rPr>
              <a:t>www.youtube.com/watch?v=FXDjmsiv8fI</a:t>
            </a:r>
            <a:endParaRPr lang="en-US" altLang="ko-KR" dirty="0" smtClean="0"/>
          </a:p>
          <a:p>
            <a:pPr latinLnBrk="0"/>
            <a:r>
              <a:rPr lang="en-US" altLang="ko" dirty="0" err="1" smtClean="0">
                <a:hlinkClick r:id="rId4"/>
              </a:rPr>
              <a:t>Github</a:t>
            </a:r>
            <a:r>
              <a:rPr lang="en-US" altLang="ko" dirty="0" smtClean="0">
                <a:hlinkClick r:id="rId4"/>
              </a:rPr>
              <a:t>:  https</a:t>
            </a:r>
            <a:r>
              <a:rPr lang="en-US" altLang="ko" dirty="0">
                <a:hlinkClick r:id="rId4"/>
              </a:rPr>
              <a:t>://tagilog.tistory.com/377</a:t>
            </a:r>
            <a:endParaRPr lang="en-US" altLang="ko" dirty="0"/>
          </a:p>
          <a:p>
            <a:pPr latinLnBrk="0"/>
            <a:endParaRPr lang="ko-KR" altLang="ko-KR" dirty="0"/>
          </a:p>
          <a:p>
            <a:endParaRPr lang="en-US" altLang="ko-KR" dirty="0" smtClean="0"/>
          </a:p>
          <a:p>
            <a:pPr lvl="1"/>
            <a:endParaRPr lang="ko-KR" altLang="en-US" dirty="0"/>
          </a:p>
        </p:txBody>
      </p:sp>
    </p:spTree>
    <p:extLst>
      <p:ext uri="{BB962C8B-B14F-4D97-AF65-F5344CB8AC3E}">
        <p14:creationId xmlns:p14="http://schemas.microsoft.com/office/powerpoint/2010/main" val="17421024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37303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524293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a:t>
            </a:r>
            <a:r>
              <a:rPr lang="en-US" altLang="ko-KR" dirty="0" smtClean="0"/>
              <a:t>local branch </a:t>
            </a:r>
            <a:r>
              <a:rPr lang="ko-KR" altLang="en-US" dirty="0" smtClean="0"/>
              <a:t>삭제</a:t>
            </a:r>
            <a:endParaRPr lang="en-US" altLang="ko-KR" dirty="0" smtClean="0"/>
          </a:p>
          <a:p>
            <a:pPr latinLnBrk="0"/>
            <a:r>
              <a:rPr lang="en-US" altLang="ko-KR" dirty="0" err="1" smtClean="0"/>
              <a:t>g</a:t>
            </a:r>
            <a:r>
              <a:rPr lang="en-US" altLang="ko-KR" dirty="0" err="1" smtClean="0"/>
              <a:t>it</a:t>
            </a:r>
            <a:r>
              <a:rPr lang="en-US" altLang="ko-KR" dirty="0" smtClean="0"/>
              <a:t> push –d origin robr1  //remote </a:t>
            </a:r>
            <a:endParaRPr lang="en-US" altLang="ko-KR" dirty="0" smtClean="0"/>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869510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BD567853-BF0A-4002-9700-20541149E58E}"/>
                </a:ext>
              </a:extLst>
            </p:cNvPr>
            <p:cNvSpPr txBox="1"/>
            <p:nvPr/>
          </p:nvSpPr>
          <p:spPr>
            <a:xfrm>
              <a:off x="1143257" y="4814576"/>
              <a:ext cx="3801043" cy="83099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51485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7C6D1-37B7-4574-920A-0C1CA50C25CD}"/>
              </a:ext>
            </a:extLst>
          </p:cNvPr>
          <p:cNvSpPr/>
          <p:nvPr/>
        </p:nvSpPr>
        <p:spPr bwMode="auto">
          <a:xfrm>
            <a:off x="866" y="487"/>
            <a:ext cx="4711031" cy="6857027"/>
          </a:xfrm>
          <a:prstGeom prst="rect">
            <a:avLst/>
          </a:prstGeom>
          <a:solidFill>
            <a:schemeClr val="tx2"/>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179259" tIns="627408" rIns="179259" bIns="89630" rtlCol="0" anchor="t">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826113EB-5DBB-40E5-8475-0DBCADD056EF}"/>
              </a:ext>
            </a:extLst>
          </p:cNvPr>
          <p:cNvSpPr>
            <a:spLocks noGrp="1"/>
          </p:cNvSpPr>
          <p:nvPr>
            <p:ph type="title"/>
          </p:nvPr>
        </p:nvSpPr>
        <p:spPr>
          <a:xfrm>
            <a:off x="410383" y="2875081"/>
            <a:ext cx="4301515" cy="1689693"/>
          </a:xfrm>
        </p:spPr>
        <p:txBody>
          <a:bodyPr/>
          <a:lstStyle/>
          <a:p>
            <a:pPr>
              <a:lnSpc>
                <a:spcPct val="100000"/>
              </a:lnSpc>
            </a:pPr>
            <a:r>
              <a:rPr lang="ko-KR" altLang="en-US" dirty="0" err="1" smtClean="0">
                <a:solidFill>
                  <a:schemeClr val="bg1"/>
                </a:solidFill>
              </a:rPr>
              <a:t>클라우드기반</a:t>
            </a:r>
            <a:r>
              <a:rPr lang="ko-KR" altLang="en-US" dirty="0" smtClean="0">
                <a:solidFill>
                  <a:schemeClr val="bg1"/>
                </a:solidFill>
              </a:rPr>
              <a:t> 빅데이터 분석</a:t>
            </a:r>
            <a:r>
              <a:rPr lang="en-US" altLang="ko-KR" dirty="0" smtClean="0">
                <a:solidFill>
                  <a:schemeClr val="bg1"/>
                </a:solidFill>
              </a:rPr>
              <a:t/>
            </a:r>
            <a:br>
              <a:rPr lang="en-US" altLang="ko-KR" dirty="0" smtClean="0">
                <a:solidFill>
                  <a:schemeClr val="bg1"/>
                </a:solidFill>
              </a:rPr>
            </a:br>
            <a:r>
              <a:rPr lang="en-US" altLang="ko-KR" dirty="0">
                <a:solidFill>
                  <a:schemeClr val="bg1"/>
                </a:solidFill>
              </a:rPr>
              <a:t/>
            </a:r>
            <a:br>
              <a:rPr lang="en-US" altLang="ko-KR" dirty="0">
                <a:solidFill>
                  <a:schemeClr val="bg1"/>
                </a:solidFill>
              </a:rPr>
            </a:br>
            <a:r>
              <a:rPr lang="en-US" altLang="ko-KR" dirty="0" smtClean="0">
                <a:solidFill>
                  <a:schemeClr val="bg1"/>
                </a:solidFill>
              </a:rPr>
              <a:t>Mini </a:t>
            </a:r>
            <a:r>
              <a:rPr lang="ko-KR" altLang="en-US" dirty="0" smtClean="0">
                <a:solidFill>
                  <a:schemeClr val="bg1"/>
                </a:solidFill>
              </a:rPr>
              <a:t>프로젝트</a:t>
            </a:r>
            <a:r>
              <a:rPr lang="en-US" dirty="0">
                <a:solidFill>
                  <a:schemeClr val="bg1"/>
                </a:solidFill>
              </a:rPr>
              <a:t/>
            </a:r>
            <a:br>
              <a:rPr lang="en-US" dirty="0">
                <a:solidFill>
                  <a:schemeClr val="bg1"/>
                </a:solidFill>
              </a:rPr>
            </a:br>
            <a:endParaRPr lang="en-US" dirty="0">
              <a:solidFill>
                <a:schemeClr val="bg1"/>
              </a:solidFill>
            </a:endParaRPr>
          </a:p>
        </p:txBody>
      </p:sp>
      <p:sp>
        <p:nvSpPr>
          <p:cNvPr id="4" name="Rectangle 3">
            <a:extLst>
              <a:ext uri="{FF2B5EF4-FFF2-40B4-BE49-F238E27FC236}">
                <a16:creationId xmlns:a16="http://schemas.microsoft.com/office/drawing/2014/main" id="{BDE0D377-E359-4CE7-80BD-2161D91D4580}"/>
              </a:ext>
            </a:extLst>
          </p:cNvPr>
          <p:cNvSpPr/>
          <p:nvPr/>
        </p:nvSpPr>
        <p:spPr>
          <a:xfrm>
            <a:off x="5869376" y="411591"/>
            <a:ext cx="5206262" cy="6031643"/>
          </a:xfrm>
          <a:prstGeom prst="rect">
            <a:avLst/>
          </a:prstGeom>
          <a:solidFill>
            <a:schemeClr val="bg1"/>
          </a:solidFill>
        </p:spPr>
        <p:txBody>
          <a:bodyPr wrap="square">
            <a:noAutofit/>
          </a:bodyPr>
          <a:lstStyle/>
          <a:p>
            <a:pPr marL="0" marR="0" lvl="0" indent="0" algn="l" defTabSz="932293" rtl="0" eaLnBrk="1" fontAlgn="base" latinLnBrk="0" hangingPunct="1">
              <a:lnSpc>
                <a:spcPct val="100000"/>
              </a:lnSpc>
              <a:spcBef>
                <a:spcPct val="0"/>
              </a:spcBef>
              <a:spcAft>
                <a:spcPts val="3000"/>
              </a:spcAft>
              <a:buClrTx/>
              <a:buSzTx/>
              <a:buFontTx/>
              <a:buNone/>
              <a:tabLst/>
              <a:defRPr/>
            </a:pPr>
            <a:r>
              <a:rPr lang="ko-KR" altLang="en-US" sz="1600" dirty="0" smtClean="0">
                <a:solidFill>
                  <a:srgbClr val="000000"/>
                </a:solidFill>
                <a:latin typeface="Segoe UI Semibold"/>
              </a:rPr>
              <a:t>코로나 선별 </a:t>
            </a:r>
            <a:r>
              <a:rPr lang="ko-KR" altLang="en-US" sz="1600" dirty="0" err="1" smtClean="0">
                <a:solidFill>
                  <a:srgbClr val="000000"/>
                </a:solidFill>
                <a:latin typeface="Segoe UI Semibold"/>
              </a:rPr>
              <a:t>진로소</a:t>
            </a:r>
            <a:r>
              <a:rPr lang="ko-KR" altLang="en-US" sz="1600" dirty="0" smtClean="0">
                <a:solidFill>
                  <a:srgbClr val="000000"/>
                </a:solidFill>
                <a:latin typeface="Segoe UI Semibold"/>
              </a:rPr>
              <a:t> 위치 파악 및 지도 매핑</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a:p>
            <a:pPr fontAlgn="base" latinLnBrk="0"/>
            <a:r>
              <a:rPr lang="en-US" altLang="ko-KR" b="1" dirty="0"/>
              <a:t>Azure</a:t>
            </a:r>
            <a:r>
              <a:rPr lang="ko-KR" altLang="en-US" b="1" dirty="0"/>
              <a:t>를 활용한 기상예보 </a:t>
            </a:r>
            <a:r>
              <a:rPr lang="ko-KR" altLang="en-US" b="1" dirty="0" smtClean="0"/>
              <a:t>시각화</a:t>
            </a:r>
            <a:endParaRPr lang="en-US" altLang="ko-KR" b="1" dirty="0" smtClean="0"/>
          </a:p>
          <a:p>
            <a:pPr fontAlgn="base" latinLnBrk="0"/>
            <a:endParaRPr lang="ko-KR" altLang="en-US" b="1" dirty="0"/>
          </a:p>
          <a:p>
            <a:pPr marL="0" marR="0" lvl="0" indent="0" algn="l" defTabSz="932293" rtl="0" eaLnBrk="1" fontAlgn="base" latinLnBrk="0" hangingPunct="1">
              <a:lnSpc>
                <a:spcPct val="100000"/>
              </a:lnSpc>
              <a:spcBef>
                <a:spcPct val="0"/>
              </a:spcBef>
              <a:spcAft>
                <a:spcPts val="3000"/>
              </a:spcAft>
              <a:buClrTx/>
              <a:buSzTx/>
              <a:buFontTx/>
              <a:buNone/>
              <a:tabLst/>
              <a:defRPr/>
            </a:pPr>
            <a:r>
              <a:rPr kumimoji="0" lang="ko-KR" altLang="en-US" sz="1600" b="0" i="0" u="none" strike="noStrike" kern="1200" cap="none" spc="0" normalizeH="0" baseline="0" noProof="0" dirty="0" smtClean="0">
                <a:ln>
                  <a:noFill/>
                </a:ln>
                <a:solidFill>
                  <a:srgbClr val="000000"/>
                </a:solidFill>
                <a:effectLst/>
                <a:uLnTx/>
                <a:uFillTx/>
                <a:latin typeface="Segoe UI Semibold"/>
                <a:ea typeface="Segoe UI" pitchFamily="34" charset="0"/>
                <a:cs typeface="Segoe UI" pitchFamily="34" charset="0"/>
              </a:rPr>
              <a:t>미세먼지 현황파악</a:t>
            </a:r>
            <a:endParaRPr lang="en-US" altLang="ko-KR" sz="1600" dirty="0">
              <a:solidFill>
                <a:srgbClr val="000000"/>
              </a:solidFill>
              <a:latin typeface="Segoe UI Semibold"/>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ts val="3000"/>
              </a:spcAft>
              <a:buClrTx/>
              <a:buSzTx/>
              <a:buFontTx/>
              <a:buNone/>
              <a:tabLst/>
              <a:defRPr/>
            </a:pPr>
            <a:r>
              <a:rPr lang="en-US" altLang="ko-KR" sz="1600" dirty="0" smtClean="0">
                <a:solidFill>
                  <a:srgbClr val="000000"/>
                </a:solidFill>
                <a:latin typeface="Segoe UI Semibold"/>
                <a:ea typeface="Segoe UI" pitchFamily="34" charset="0"/>
                <a:cs typeface="Segoe UI" pitchFamily="34" charset="0"/>
              </a:rPr>
              <a:t>Smart train monitoring – anomaly detection</a:t>
            </a:r>
            <a:endParaRPr kumimoji="0" lang="en-US" altLang="ko-KR" sz="1600" b="0" i="0" u="none" strike="noStrike" kern="1200" cap="none" spc="0" normalizeH="0" baseline="0" noProof="0" dirty="0" smtClean="0">
              <a:ln>
                <a:noFill/>
              </a:ln>
              <a:solidFill>
                <a:srgbClr val="000000"/>
              </a:solidFill>
              <a:effectLst/>
              <a:uLnTx/>
              <a:uFillTx/>
              <a:latin typeface="Segoe UI Semibold"/>
              <a:ea typeface="Segoe UI" pitchFamily="34" charset="0"/>
              <a:cs typeface="Segoe UI" pitchFamily="34" charset="0"/>
            </a:endParaRPr>
          </a:p>
        </p:txBody>
      </p:sp>
      <p:sp>
        <p:nvSpPr>
          <p:cNvPr id="7" name="Oval 6">
            <a:extLst>
              <a:ext uri="{FF2B5EF4-FFF2-40B4-BE49-F238E27FC236}">
                <a16:creationId xmlns:a16="http://schemas.microsoft.com/office/drawing/2014/main" id="{8368B649-7000-430A-B90E-071C2C506ED2}"/>
              </a:ext>
            </a:extLst>
          </p:cNvPr>
          <p:cNvSpPr/>
          <p:nvPr/>
        </p:nvSpPr>
        <p:spPr bwMode="auto">
          <a:xfrm>
            <a:off x="5277696" y="973474"/>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2</a:t>
            </a:r>
          </a:p>
        </p:txBody>
      </p:sp>
      <p:sp>
        <p:nvSpPr>
          <p:cNvPr id="8" name="Oval 7">
            <a:extLst>
              <a:ext uri="{FF2B5EF4-FFF2-40B4-BE49-F238E27FC236}">
                <a16:creationId xmlns:a16="http://schemas.microsoft.com/office/drawing/2014/main" id="{35FC39FB-9DE5-45F8-B786-FAC6D5B728ED}"/>
              </a:ext>
            </a:extLst>
          </p:cNvPr>
          <p:cNvSpPr/>
          <p:nvPr/>
        </p:nvSpPr>
        <p:spPr bwMode="auto">
          <a:xfrm>
            <a:off x="5277696" y="1596422"/>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3</a:t>
            </a:r>
          </a:p>
        </p:txBody>
      </p:sp>
      <p:sp>
        <p:nvSpPr>
          <p:cNvPr id="9" name="Oval 8">
            <a:extLst>
              <a:ext uri="{FF2B5EF4-FFF2-40B4-BE49-F238E27FC236}">
                <a16:creationId xmlns:a16="http://schemas.microsoft.com/office/drawing/2014/main" id="{FCED8420-B338-46B0-BB2A-9159920A0855}"/>
              </a:ext>
            </a:extLst>
          </p:cNvPr>
          <p:cNvSpPr/>
          <p:nvPr/>
        </p:nvSpPr>
        <p:spPr bwMode="auto">
          <a:xfrm>
            <a:off x="5277696" y="2219370"/>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4</a:t>
            </a:r>
          </a:p>
        </p:txBody>
      </p:sp>
      <p:sp>
        <p:nvSpPr>
          <p:cNvPr id="10" name="Oval 9">
            <a:extLst>
              <a:ext uri="{FF2B5EF4-FFF2-40B4-BE49-F238E27FC236}">
                <a16:creationId xmlns:a16="http://schemas.microsoft.com/office/drawing/2014/main" id="{82547089-5D5C-4D78-89C9-965E0C65EE82}"/>
              </a:ext>
            </a:extLst>
          </p:cNvPr>
          <p:cNvSpPr/>
          <p:nvPr/>
        </p:nvSpPr>
        <p:spPr bwMode="auto">
          <a:xfrm>
            <a:off x="5277696" y="2842317"/>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5</a:t>
            </a:r>
          </a:p>
        </p:txBody>
      </p:sp>
      <p:sp>
        <p:nvSpPr>
          <p:cNvPr id="11" name="Oval 10">
            <a:extLst>
              <a:ext uri="{FF2B5EF4-FFF2-40B4-BE49-F238E27FC236}">
                <a16:creationId xmlns:a16="http://schemas.microsoft.com/office/drawing/2014/main" id="{AE10B492-9AE8-4C41-887E-CF792CB9E2C4}"/>
              </a:ext>
            </a:extLst>
          </p:cNvPr>
          <p:cNvSpPr/>
          <p:nvPr/>
        </p:nvSpPr>
        <p:spPr bwMode="auto">
          <a:xfrm>
            <a:off x="5277696" y="3465265"/>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6</a:t>
            </a:r>
          </a:p>
        </p:txBody>
      </p:sp>
      <p:sp>
        <p:nvSpPr>
          <p:cNvPr id="12" name="Oval 11">
            <a:extLst>
              <a:ext uri="{FF2B5EF4-FFF2-40B4-BE49-F238E27FC236}">
                <a16:creationId xmlns:a16="http://schemas.microsoft.com/office/drawing/2014/main" id="{CBF356C2-8725-4035-AAB1-E3DFCA356E9C}"/>
              </a:ext>
            </a:extLst>
          </p:cNvPr>
          <p:cNvSpPr/>
          <p:nvPr/>
        </p:nvSpPr>
        <p:spPr bwMode="auto">
          <a:xfrm>
            <a:off x="5277696" y="4088213"/>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7</a:t>
            </a:r>
          </a:p>
        </p:txBody>
      </p:sp>
      <p:sp>
        <p:nvSpPr>
          <p:cNvPr id="13" name="Oval 12">
            <a:extLst>
              <a:ext uri="{FF2B5EF4-FFF2-40B4-BE49-F238E27FC236}">
                <a16:creationId xmlns:a16="http://schemas.microsoft.com/office/drawing/2014/main" id="{9EB775E3-060C-4228-A743-867E88C10871}"/>
              </a:ext>
            </a:extLst>
          </p:cNvPr>
          <p:cNvSpPr/>
          <p:nvPr/>
        </p:nvSpPr>
        <p:spPr bwMode="auto">
          <a:xfrm>
            <a:off x="5277696" y="4711160"/>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8</a:t>
            </a:r>
          </a:p>
        </p:txBody>
      </p:sp>
      <p:sp>
        <p:nvSpPr>
          <p:cNvPr id="14" name="Oval 13">
            <a:extLst>
              <a:ext uri="{FF2B5EF4-FFF2-40B4-BE49-F238E27FC236}">
                <a16:creationId xmlns:a16="http://schemas.microsoft.com/office/drawing/2014/main" id="{C9A6E755-3B07-474E-839A-371D0C5BD859}"/>
              </a:ext>
            </a:extLst>
          </p:cNvPr>
          <p:cNvSpPr/>
          <p:nvPr/>
        </p:nvSpPr>
        <p:spPr bwMode="auto">
          <a:xfrm>
            <a:off x="5277696" y="5334108"/>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9</a:t>
            </a:r>
          </a:p>
        </p:txBody>
      </p:sp>
      <p:sp>
        <p:nvSpPr>
          <p:cNvPr id="15" name="Oval 14">
            <a:extLst>
              <a:ext uri="{FF2B5EF4-FFF2-40B4-BE49-F238E27FC236}">
                <a16:creationId xmlns:a16="http://schemas.microsoft.com/office/drawing/2014/main" id="{F4157584-0B17-4ECE-A7E1-FC8D9DE56A68}"/>
              </a:ext>
            </a:extLst>
          </p:cNvPr>
          <p:cNvSpPr/>
          <p:nvPr/>
        </p:nvSpPr>
        <p:spPr bwMode="auto">
          <a:xfrm>
            <a:off x="5277696" y="5957059"/>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10</a:t>
            </a:r>
          </a:p>
        </p:txBody>
      </p:sp>
      <p:grpSp>
        <p:nvGrpSpPr>
          <p:cNvPr id="27" name="Group 26">
            <a:extLst>
              <a:ext uri="{FF2B5EF4-FFF2-40B4-BE49-F238E27FC236}">
                <a16:creationId xmlns:a16="http://schemas.microsoft.com/office/drawing/2014/main" id="{DF42619A-7186-4BA7-873D-E424D5000072}"/>
              </a:ext>
            </a:extLst>
          </p:cNvPr>
          <p:cNvGrpSpPr/>
          <p:nvPr/>
        </p:nvGrpSpPr>
        <p:grpSpPr>
          <a:xfrm>
            <a:off x="5277696" y="350527"/>
            <a:ext cx="486903" cy="486175"/>
            <a:chOff x="5277580" y="350090"/>
            <a:chExt cx="486972" cy="486244"/>
          </a:xfrm>
        </p:grpSpPr>
        <p:sp>
          <p:nvSpPr>
            <p:cNvPr id="5" name="Oval 4">
              <a:extLst>
                <a:ext uri="{FF2B5EF4-FFF2-40B4-BE49-F238E27FC236}">
                  <a16:creationId xmlns:a16="http://schemas.microsoft.com/office/drawing/2014/main" id="{CBAFCB7F-9643-40B6-A0F2-20A40DE24D6F}"/>
                </a:ext>
              </a:extLst>
            </p:cNvPr>
            <p:cNvSpPr/>
            <p:nvPr/>
          </p:nvSpPr>
          <p:spPr bwMode="auto">
            <a:xfrm>
              <a:off x="5277580" y="350090"/>
              <a:ext cx="486972" cy="486244"/>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dirty="0">
                  <a:ln w="3175">
                    <a:noFill/>
                  </a:ln>
                  <a:solidFill>
                    <a:srgbClr val="0078D3"/>
                  </a:solidFill>
                  <a:effectLst/>
                  <a:uLnTx/>
                  <a:uFillTx/>
                  <a:latin typeface="Segoe UI Semibold"/>
                  <a:ea typeface="+mn-ea"/>
                  <a:cs typeface="Segoe UI Semilight" panose="020B0402040204020203" pitchFamily="34" charset="0"/>
                </a:rPr>
                <a:t>1</a:t>
              </a:r>
            </a:p>
          </p:txBody>
        </p:sp>
        <p:sp>
          <p:nvSpPr>
            <p:cNvPr id="16" name="Oval 15">
              <a:extLst>
                <a:ext uri="{FF2B5EF4-FFF2-40B4-BE49-F238E27FC236}">
                  <a16:creationId xmlns:a16="http://schemas.microsoft.com/office/drawing/2014/main" id="{5EC3F5A1-65B8-4F5A-97B8-0ACD017C5D75}"/>
                </a:ext>
              </a:extLst>
            </p:cNvPr>
            <p:cNvSpPr/>
            <p:nvPr/>
          </p:nvSpPr>
          <p:spPr bwMode="auto">
            <a:xfrm>
              <a:off x="5318133" y="388165"/>
              <a:ext cx="405866" cy="405866"/>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Oval 16">
            <a:extLst>
              <a:ext uri="{FF2B5EF4-FFF2-40B4-BE49-F238E27FC236}">
                <a16:creationId xmlns:a16="http://schemas.microsoft.com/office/drawing/2014/main" id="{562FE9D9-F0BD-4883-8ABD-60D4F08831D1}"/>
              </a:ext>
            </a:extLst>
          </p:cNvPr>
          <p:cNvSpPr/>
          <p:nvPr/>
        </p:nvSpPr>
        <p:spPr bwMode="auto">
          <a:xfrm>
            <a:off x="5318243" y="1011778"/>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081699C9-20CD-447F-83BA-D08E58828B4E}"/>
              </a:ext>
            </a:extLst>
          </p:cNvPr>
          <p:cNvSpPr/>
          <p:nvPr/>
        </p:nvSpPr>
        <p:spPr bwMode="auto">
          <a:xfrm>
            <a:off x="5318243" y="1634961"/>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490D73B-9490-4726-9780-1A5038545426}"/>
              </a:ext>
            </a:extLst>
          </p:cNvPr>
          <p:cNvSpPr/>
          <p:nvPr/>
        </p:nvSpPr>
        <p:spPr bwMode="auto">
          <a:xfrm>
            <a:off x="5318243" y="2258144"/>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91B7D9B1-29DD-4C8A-80BB-7DC393651A14}"/>
              </a:ext>
            </a:extLst>
          </p:cNvPr>
          <p:cNvSpPr/>
          <p:nvPr/>
        </p:nvSpPr>
        <p:spPr bwMode="auto">
          <a:xfrm>
            <a:off x="5318243" y="2881327"/>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5B419A4D-34CF-4347-AFEF-86C90DEE50F1}"/>
              </a:ext>
            </a:extLst>
          </p:cNvPr>
          <p:cNvSpPr/>
          <p:nvPr/>
        </p:nvSpPr>
        <p:spPr bwMode="auto">
          <a:xfrm>
            <a:off x="5318243" y="3504509"/>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0FEC2CB-F4DE-44BF-8365-F064AF39B533}"/>
              </a:ext>
            </a:extLst>
          </p:cNvPr>
          <p:cNvSpPr/>
          <p:nvPr/>
        </p:nvSpPr>
        <p:spPr bwMode="auto">
          <a:xfrm>
            <a:off x="5318243" y="4127692"/>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BF9F21A-4905-46BE-953C-B159CFF4DD0D}"/>
              </a:ext>
            </a:extLst>
          </p:cNvPr>
          <p:cNvSpPr/>
          <p:nvPr/>
        </p:nvSpPr>
        <p:spPr bwMode="auto">
          <a:xfrm>
            <a:off x="5318243" y="4750875"/>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10B6583-1AC9-4956-B32C-42EF09EAA954}"/>
              </a:ext>
            </a:extLst>
          </p:cNvPr>
          <p:cNvSpPr/>
          <p:nvPr/>
        </p:nvSpPr>
        <p:spPr bwMode="auto">
          <a:xfrm>
            <a:off x="5318243" y="5374056"/>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D41A4E3E-F8FF-4F43-9ED9-49BEC761284F}"/>
              </a:ext>
            </a:extLst>
          </p:cNvPr>
          <p:cNvSpPr/>
          <p:nvPr/>
        </p:nvSpPr>
        <p:spPr bwMode="auto">
          <a:xfrm>
            <a:off x="5318243" y="5997242"/>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2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pic>
        <p:nvPicPr>
          <p:cNvPr id="92" name="Object 33">
            <a:extLst>
              <a:ext uri="{FF2B5EF4-FFF2-40B4-BE49-F238E27FC236}">
                <a16:creationId xmlns:a16="http://schemas.microsoft.com/office/drawing/2014/main" id="{B80AD28A-C1ED-4341-AAAF-3A509B45256C}"/>
              </a:ext>
            </a:extLst>
          </p:cNvPr>
          <p:cNvPicPr>
            <a:picLocks noChangeAspect="1"/>
          </p:cNvPicPr>
          <p:nvPr/>
        </p:nvPicPr>
        <p:blipFill>
          <a:blip r:embed="rId2" cstate="print"/>
          <a:stretch>
            <a:fillRect/>
          </a:stretch>
        </p:blipFill>
        <p:spPr>
          <a:xfrm>
            <a:off x="1245771" y="3731315"/>
            <a:ext cx="2999685" cy="2999685"/>
          </a:xfrm>
          <a:prstGeom prst="rect">
            <a:avLst/>
          </a:prstGeom>
          <a:solidFill>
            <a:srgbClr val="F1F3F5">
              <a:alpha val="0"/>
            </a:srgbClr>
          </a:solidFill>
        </p:spPr>
      </p:pic>
      <p:grpSp>
        <p:nvGrpSpPr>
          <p:cNvPr id="1001" name="그룹 1001"/>
          <p:cNvGrpSpPr/>
          <p:nvPr/>
        </p:nvGrpSpPr>
        <p:grpSpPr>
          <a:xfrm>
            <a:off x="-140228" y="1371168"/>
            <a:ext cx="12662577" cy="13899"/>
            <a:chOff x="-210342" y="2056752"/>
            <a:chExt cx="18993865" cy="20848"/>
          </a:xfrm>
        </p:grpSpPr>
        <p:pic>
          <p:nvPicPr>
            <p:cNvPr id="4" name="Object 3"/>
            <p:cNvPicPr>
              <a:picLocks noChangeAspect="1"/>
            </p:cNvPicPr>
            <p:nvPr/>
          </p:nvPicPr>
          <p:blipFill>
            <a:blip r:embed="rId3"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7" name="Object 6"/>
            <p:cNvPicPr>
              <a:picLocks noChangeAspect="1"/>
            </p:cNvPicPr>
            <p:nvPr/>
          </p:nvPicPr>
          <p:blipFill>
            <a:blip r:embed="rId4" cstate="print"/>
            <a:stretch>
              <a:fillRect/>
            </a:stretch>
          </p:blipFill>
          <p:spPr>
            <a:xfrm>
              <a:off x="1431697" y="2056752"/>
              <a:ext cx="15422320" cy="693409"/>
            </a:xfrm>
            <a:prstGeom prst="rect">
              <a:avLst/>
            </a:prstGeom>
          </p:spPr>
        </p:pic>
      </p:grpSp>
      <p:pic>
        <p:nvPicPr>
          <p:cNvPr id="10" name="Object 9"/>
          <p:cNvPicPr>
            <a:picLocks noChangeAspect="1"/>
          </p:cNvPicPr>
          <p:nvPr/>
        </p:nvPicPr>
        <p:blipFill>
          <a:blip r:embed="rId5" cstate="print"/>
          <a:stretch>
            <a:fillRect/>
          </a:stretch>
        </p:blipFill>
        <p:spPr>
          <a:xfrm>
            <a:off x="1266247" y="2076267"/>
            <a:ext cx="1872452" cy="394139"/>
          </a:xfrm>
          <a:prstGeom prst="rect">
            <a:avLst/>
          </a:prstGeom>
        </p:spPr>
      </p:pic>
      <p:grpSp>
        <p:nvGrpSpPr>
          <p:cNvPr id="1003" name="그룹 1003"/>
          <p:cNvGrpSpPr/>
          <p:nvPr/>
        </p:nvGrpSpPr>
        <p:grpSpPr>
          <a:xfrm>
            <a:off x="7992750" y="6010258"/>
            <a:ext cx="3424832" cy="655113"/>
            <a:chOff x="11989125" y="9015387"/>
            <a:chExt cx="5137248" cy="982670"/>
          </a:xfrm>
        </p:grpSpPr>
        <p:pic>
          <p:nvPicPr>
            <p:cNvPr id="12" name="Object 11"/>
            <p:cNvPicPr>
              <a:picLocks noChangeAspect="1"/>
            </p:cNvPicPr>
            <p:nvPr/>
          </p:nvPicPr>
          <p:blipFill>
            <a:blip r:embed="rId6" cstate="print"/>
            <a:stretch>
              <a:fillRect/>
            </a:stretch>
          </p:blipFill>
          <p:spPr>
            <a:xfrm>
              <a:off x="11989125" y="9015387"/>
              <a:ext cx="5137248" cy="982670"/>
            </a:xfrm>
            <a:prstGeom prst="rect">
              <a:avLst/>
            </a:prstGeom>
          </p:spPr>
        </p:pic>
      </p:grpSp>
      <p:pic>
        <p:nvPicPr>
          <p:cNvPr id="15" name="Object 14"/>
          <p:cNvPicPr>
            <a:picLocks noChangeAspect="1"/>
          </p:cNvPicPr>
          <p:nvPr/>
        </p:nvPicPr>
        <p:blipFill>
          <a:blip r:embed="rId7" cstate="print"/>
          <a:stretch>
            <a:fillRect/>
          </a:stretch>
        </p:blipFill>
        <p:spPr>
          <a:xfrm rot="-1980000">
            <a:off x="3938995" y="3946918"/>
            <a:ext cx="836248" cy="228566"/>
          </a:xfrm>
          <a:prstGeom prst="rect">
            <a:avLst/>
          </a:prstGeom>
        </p:spPr>
      </p:pic>
      <p:pic>
        <p:nvPicPr>
          <p:cNvPr id="16" name="Object 15"/>
          <p:cNvPicPr>
            <a:picLocks noChangeAspect="1"/>
          </p:cNvPicPr>
          <p:nvPr/>
        </p:nvPicPr>
        <p:blipFill>
          <a:blip r:embed="rId8" cstate="print"/>
          <a:stretch>
            <a:fillRect/>
          </a:stretch>
        </p:blipFill>
        <p:spPr>
          <a:xfrm rot="960000">
            <a:off x="7289877" y="4001319"/>
            <a:ext cx="1061258" cy="235931"/>
          </a:xfrm>
          <a:prstGeom prst="rect">
            <a:avLst/>
          </a:prstGeom>
        </p:spPr>
      </p:pic>
      <p:grpSp>
        <p:nvGrpSpPr>
          <p:cNvPr id="1004" name="그룹 1004"/>
          <p:cNvGrpSpPr/>
          <p:nvPr/>
        </p:nvGrpSpPr>
        <p:grpSpPr>
          <a:xfrm>
            <a:off x="11273740" y="4598196"/>
            <a:ext cx="2583818" cy="66225"/>
            <a:chOff x="15933884" y="6962205"/>
            <a:chExt cx="3875727" cy="99337"/>
          </a:xfrm>
        </p:grpSpPr>
        <p:pic>
          <p:nvPicPr>
            <p:cNvPr id="18" name="Object 17"/>
            <p:cNvPicPr>
              <a:picLocks noChangeAspect="1"/>
            </p:cNvPicPr>
            <p:nvPr/>
          </p:nvPicPr>
          <p:blipFill>
            <a:blip r:embed="rId9" cstate="print"/>
            <a:stretch>
              <a:fillRect/>
            </a:stretch>
          </p:blipFill>
          <p:spPr>
            <a:xfrm rot="5400000">
              <a:off x="15933884" y="6962205"/>
              <a:ext cx="3875727" cy="99337"/>
            </a:xfrm>
            <a:prstGeom prst="rect">
              <a:avLst/>
            </a:prstGeom>
          </p:spPr>
        </p:pic>
      </p:grpSp>
      <p:grpSp>
        <p:nvGrpSpPr>
          <p:cNvPr id="1005" name="그룹 1005"/>
          <p:cNvGrpSpPr/>
          <p:nvPr/>
        </p:nvGrpSpPr>
        <p:grpSpPr>
          <a:xfrm>
            <a:off x="3925780" y="3571041"/>
            <a:ext cx="1054983" cy="438332"/>
            <a:chOff x="5888670" y="5356562"/>
            <a:chExt cx="1582474" cy="657498"/>
          </a:xfrm>
        </p:grpSpPr>
        <p:pic>
          <p:nvPicPr>
            <p:cNvPr id="21" name="Object 20"/>
            <p:cNvPicPr>
              <a:picLocks noChangeAspect="1"/>
            </p:cNvPicPr>
            <p:nvPr/>
          </p:nvPicPr>
          <p:blipFill>
            <a:blip r:embed="rId10" cstate="print"/>
            <a:stretch>
              <a:fillRect/>
            </a:stretch>
          </p:blipFill>
          <p:spPr>
            <a:xfrm rot="-960000">
              <a:off x="5888670" y="5356562"/>
              <a:ext cx="1582474" cy="657498"/>
            </a:xfrm>
            <a:prstGeom prst="rect">
              <a:avLst/>
            </a:prstGeom>
          </p:spPr>
        </p:pic>
      </p:grpSp>
      <p:grpSp>
        <p:nvGrpSpPr>
          <p:cNvPr id="1006" name="그룹 1006"/>
          <p:cNvGrpSpPr/>
          <p:nvPr/>
        </p:nvGrpSpPr>
        <p:grpSpPr>
          <a:xfrm>
            <a:off x="6973925" y="2629981"/>
            <a:ext cx="1541127" cy="640319"/>
            <a:chOff x="10460887" y="3944971"/>
            <a:chExt cx="2311690" cy="960479"/>
          </a:xfrm>
        </p:grpSpPr>
        <p:pic>
          <p:nvPicPr>
            <p:cNvPr id="24" name="Object 23"/>
            <p:cNvPicPr>
              <a:picLocks noChangeAspect="1"/>
            </p:cNvPicPr>
            <p:nvPr/>
          </p:nvPicPr>
          <p:blipFill>
            <a:blip r:embed="rId11" cstate="print"/>
            <a:stretch>
              <a:fillRect/>
            </a:stretch>
          </p:blipFill>
          <p:spPr>
            <a:xfrm rot="2340000">
              <a:off x="10460887" y="3944971"/>
              <a:ext cx="2311690" cy="960479"/>
            </a:xfrm>
            <a:prstGeom prst="rect">
              <a:avLst/>
            </a:prstGeom>
          </p:spPr>
        </p:pic>
      </p:grpSp>
      <p:grpSp>
        <p:nvGrpSpPr>
          <p:cNvPr id="1008" name="그룹 1008"/>
          <p:cNvGrpSpPr/>
          <p:nvPr/>
        </p:nvGrpSpPr>
        <p:grpSpPr>
          <a:xfrm>
            <a:off x="8390949" y="2880439"/>
            <a:ext cx="1950196" cy="1950196"/>
            <a:chOff x="12586423" y="4320659"/>
            <a:chExt cx="2925294" cy="2925294"/>
          </a:xfrm>
        </p:grpSpPr>
        <p:pic>
          <p:nvPicPr>
            <p:cNvPr id="28" name="Object 27"/>
            <p:cNvPicPr>
              <a:picLocks noChangeAspect="1"/>
            </p:cNvPicPr>
            <p:nvPr/>
          </p:nvPicPr>
          <p:blipFill>
            <a:blip r:embed="rId12" cstate="print"/>
            <a:stretch>
              <a:fillRect/>
            </a:stretch>
          </p:blipFill>
          <p:spPr>
            <a:xfrm>
              <a:off x="12586423" y="4320659"/>
              <a:ext cx="2925294" cy="2925294"/>
            </a:xfrm>
            <a:prstGeom prst="rect">
              <a:avLst/>
            </a:prstGeom>
          </p:spPr>
        </p:pic>
      </p:grpSp>
      <p:grpSp>
        <p:nvGrpSpPr>
          <p:cNvPr id="1009" name="그룹 1009"/>
          <p:cNvGrpSpPr/>
          <p:nvPr/>
        </p:nvGrpSpPr>
        <p:grpSpPr>
          <a:xfrm>
            <a:off x="8240351" y="2843489"/>
            <a:ext cx="2239691" cy="2175300"/>
            <a:chOff x="12360527" y="4265234"/>
            <a:chExt cx="3359536" cy="3262950"/>
          </a:xfrm>
        </p:grpSpPr>
        <p:pic>
          <p:nvPicPr>
            <p:cNvPr id="31" name="Object 30"/>
            <p:cNvPicPr>
              <a:picLocks noChangeAspect="1"/>
            </p:cNvPicPr>
            <p:nvPr/>
          </p:nvPicPr>
          <p:blipFill>
            <a:blip r:embed="rId13" cstate="print"/>
            <a:stretch>
              <a:fillRect/>
            </a:stretch>
          </p:blipFill>
          <p:spPr>
            <a:xfrm>
              <a:off x="12360527" y="4265234"/>
              <a:ext cx="3359536" cy="3262950"/>
            </a:xfrm>
            <a:prstGeom prst="rect">
              <a:avLst/>
            </a:prstGeom>
          </p:spPr>
        </p:pic>
      </p:grpSp>
      <p:pic>
        <p:nvPicPr>
          <p:cNvPr id="33" name="Object 32"/>
          <p:cNvPicPr>
            <a:picLocks noChangeAspect="1"/>
          </p:cNvPicPr>
          <p:nvPr/>
        </p:nvPicPr>
        <p:blipFill>
          <a:blip r:embed="rId14" cstate="print"/>
          <a:stretch>
            <a:fillRect/>
          </a:stretch>
        </p:blipFill>
        <p:spPr>
          <a:xfrm rot="21540000">
            <a:off x="8667248" y="2567390"/>
            <a:ext cx="1228656" cy="457131"/>
          </a:xfrm>
          <a:prstGeom prst="rect">
            <a:avLst/>
          </a:prstGeom>
        </p:spPr>
      </p:pic>
      <p:grpSp>
        <p:nvGrpSpPr>
          <p:cNvPr id="1010" name="그룹 1010"/>
          <p:cNvGrpSpPr/>
          <p:nvPr/>
        </p:nvGrpSpPr>
        <p:grpSpPr>
          <a:xfrm>
            <a:off x="3558929" y="2506884"/>
            <a:ext cx="1384127" cy="1400436"/>
            <a:chOff x="5338394" y="3760326"/>
            <a:chExt cx="2076190" cy="2100654"/>
          </a:xfrm>
        </p:grpSpPr>
        <p:grpSp>
          <p:nvGrpSpPr>
            <p:cNvPr id="1011" name="그룹 1011"/>
            <p:cNvGrpSpPr/>
            <p:nvPr/>
          </p:nvGrpSpPr>
          <p:grpSpPr>
            <a:xfrm>
              <a:off x="5338394" y="3775266"/>
              <a:ext cx="2076190" cy="2076190"/>
              <a:chOff x="5338394" y="3775266"/>
              <a:chExt cx="2076190" cy="2076190"/>
            </a:xfrm>
          </p:grpSpPr>
          <p:pic>
            <p:nvPicPr>
              <p:cNvPr id="37" name="Object 36"/>
              <p:cNvPicPr>
                <a:picLocks noChangeAspect="1"/>
              </p:cNvPicPr>
              <p:nvPr/>
            </p:nvPicPr>
            <p:blipFill>
              <a:blip r:embed="rId15" cstate="print"/>
              <a:stretch>
                <a:fillRect/>
              </a:stretch>
            </p:blipFill>
            <p:spPr>
              <a:xfrm>
                <a:off x="5338394" y="3775266"/>
                <a:ext cx="2076190" cy="2076190"/>
              </a:xfrm>
              <a:prstGeom prst="rect">
                <a:avLst/>
              </a:prstGeom>
            </p:spPr>
          </p:pic>
        </p:grpSp>
        <p:pic>
          <p:nvPicPr>
            <p:cNvPr id="39" name="Object 38"/>
            <p:cNvPicPr>
              <a:picLocks noChangeAspect="1"/>
            </p:cNvPicPr>
            <p:nvPr/>
          </p:nvPicPr>
          <p:blipFill>
            <a:blip r:embed="rId16" cstate="print"/>
            <a:stretch>
              <a:fillRect/>
            </a:stretch>
          </p:blipFill>
          <p:spPr>
            <a:xfrm rot="-60000">
              <a:off x="5831482" y="3734803"/>
              <a:ext cx="985762" cy="411418"/>
            </a:xfrm>
            <a:prstGeom prst="rect">
              <a:avLst/>
            </a:prstGeom>
          </p:spPr>
        </p:pic>
      </p:grpSp>
      <p:grpSp>
        <p:nvGrpSpPr>
          <p:cNvPr id="1012" name="그룹 1012"/>
          <p:cNvGrpSpPr/>
          <p:nvPr/>
        </p:nvGrpSpPr>
        <p:grpSpPr>
          <a:xfrm>
            <a:off x="6963887" y="3945569"/>
            <a:ext cx="1541127" cy="640319"/>
            <a:chOff x="10445830" y="5918352"/>
            <a:chExt cx="2311690" cy="960479"/>
          </a:xfrm>
        </p:grpSpPr>
        <p:pic>
          <p:nvPicPr>
            <p:cNvPr id="42" name="Object 41"/>
            <p:cNvPicPr>
              <a:picLocks noChangeAspect="1"/>
            </p:cNvPicPr>
            <p:nvPr/>
          </p:nvPicPr>
          <p:blipFill>
            <a:blip r:embed="rId11" cstate="print"/>
            <a:stretch>
              <a:fillRect/>
            </a:stretch>
          </p:blipFill>
          <p:spPr>
            <a:xfrm rot="-8760000">
              <a:off x="10445830" y="5918352"/>
              <a:ext cx="2311690" cy="960479"/>
            </a:xfrm>
            <a:prstGeom prst="rect">
              <a:avLst/>
            </a:prstGeom>
          </p:spPr>
        </p:pic>
      </p:grpSp>
      <p:grpSp>
        <p:nvGrpSpPr>
          <p:cNvPr id="1013" name="그룹 1013"/>
          <p:cNvGrpSpPr/>
          <p:nvPr/>
        </p:nvGrpSpPr>
        <p:grpSpPr>
          <a:xfrm>
            <a:off x="7209489" y="4706250"/>
            <a:ext cx="1541127" cy="640319"/>
            <a:chOff x="10814233" y="7059374"/>
            <a:chExt cx="2311690" cy="960479"/>
          </a:xfrm>
        </p:grpSpPr>
        <p:pic>
          <p:nvPicPr>
            <p:cNvPr id="45" name="Object 44"/>
            <p:cNvPicPr>
              <a:picLocks noChangeAspect="1"/>
            </p:cNvPicPr>
            <p:nvPr/>
          </p:nvPicPr>
          <p:blipFill>
            <a:blip r:embed="rId11" cstate="print"/>
            <a:stretch>
              <a:fillRect/>
            </a:stretch>
          </p:blipFill>
          <p:spPr>
            <a:xfrm rot="-12420000">
              <a:off x="10814233" y="7059374"/>
              <a:ext cx="2311690" cy="960479"/>
            </a:xfrm>
            <a:prstGeom prst="rect">
              <a:avLst/>
            </a:prstGeom>
          </p:spPr>
        </p:pic>
      </p:grpSp>
      <p:grpSp>
        <p:nvGrpSpPr>
          <p:cNvPr id="1014" name="그룹 1014"/>
          <p:cNvGrpSpPr/>
          <p:nvPr/>
        </p:nvGrpSpPr>
        <p:grpSpPr>
          <a:xfrm>
            <a:off x="6328194" y="4620268"/>
            <a:ext cx="916745" cy="380896"/>
            <a:chOff x="9492291" y="6930402"/>
            <a:chExt cx="1375117" cy="571344"/>
          </a:xfrm>
        </p:grpSpPr>
        <p:pic>
          <p:nvPicPr>
            <p:cNvPr id="48" name="Object 47"/>
            <p:cNvPicPr>
              <a:picLocks noChangeAspect="1"/>
            </p:cNvPicPr>
            <p:nvPr/>
          </p:nvPicPr>
          <p:blipFill>
            <a:blip r:embed="rId17" cstate="print"/>
            <a:stretch>
              <a:fillRect/>
            </a:stretch>
          </p:blipFill>
          <p:spPr>
            <a:xfrm rot="-15120000">
              <a:off x="9492291" y="6930402"/>
              <a:ext cx="1375117" cy="571344"/>
            </a:xfrm>
            <a:prstGeom prst="rect">
              <a:avLst/>
            </a:prstGeom>
          </p:spPr>
        </p:pic>
      </p:grpSp>
      <p:grpSp>
        <p:nvGrpSpPr>
          <p:cNvPr id="1015" name="그룹 1015"/>
          <p:cNvGrpSpPr/>
          <p:nvPr/>
        </p:nvGrpSpPr>
        <p:grpSpPr>
          <a:xfrm>
            <a:off x="4510476" y="5660220"/>
            <a:ext cx="1541127" cy="640319"/>
            <a:chOff x="6765714" y="8490329"/>
            <a:chExt cx="2311690" cy="960479"/>
          </a:xfrm>
        </p:grpSpPr>
        <p:pic>
          <p:nvPicPr>
            <p:cNvPr id="51" name="Object 50"/>
            <p:cNvPicPr>
              <a:picLocks noChangeAspect="1"/>
            </p:cNvPicPr>
            <p:nvPr/>
          </p:nvPicPr>
          <p:blipFill>
            <a:blip r:embed="rId11" cstate="print"/>
            <a:stretch>
              <a:fillRect/>
            </a:stretch>
          </p:blipFill>
          <p:spPr>
            <a:xfrm rot="-9540000">
              <a:off x="6765714" y="8490329"/>
              <a:ext cx="2311690" cy="960479"/>
            </a:xfrm>
            <a:prstGeom prst="rect">
              <a:avLst/>
            </a:prstGeom>
          </p:spPr>
        </p:pic>
      </p:grpSp>
      <p:grpSp>
        <p:nvGrpSpPr>
          <p:cNvPr id="1016" name="그룹 1016"/>
          <p:cNvGrpSpPr/>
          <p:nvPr/>
        </p:nvGrpSpPr>
        <p:grpSpPr>
          <a:xfrm>
            <a:off x="6345720" y="5322222"/>
            <a:ext cx="971429" cy="1174064"/>
            <a:chOff x="9518579" y="7983333"/>
            <a:chExt cx="1457143" cy="1761096"/>
          </a:xfrm>
        </p:grpSpPr>
        <p:grpSp>
          <p:nvGrpSpPr>
            <p:cNvPr id="1017" name="그룹 1017"/>
            <p:cNvGrpSpPr/>
            <p:nvPr/>
          </p:nvGrpSpPr>
          <p:grpSpPr>
            <a:xfrm>
              <a:off x="9518579" y="8287286"/>
              <a:ext cx="1456202" cy="1456202"/>
              <a:chOff x="9518579" y="8287286"/>
              <a:chExt cx="1456202" cy="1456202"/>
            </a:xfrm>
          </p:grpSpPr>
          <p:pic>
            <p:nvPicPr>
              <p:cNvPr id="55" name="Object 54"/>
              <p:cNvPicPr>
                <a:picLocks noChangeAspect="1"/>
              </p:cNvPicPr>
              <p:nvPr/>
            </p:nvPicPr>
            <p:blipFill>
              <a:blip r:embed="rId18" cstate="print"/>
              <a:stretch>
                <a:fillRect/>
              </a:stretch>
            </p:blipFill>
            <p:spPr>
              <a:xfrm>
                <a:off x="9518579" y="8287286"/>
                <a:ext cx="1456202" cy="1456202"/>
              </a:xfrm>
              <a:prstGeom prst="rect">
                <a:avLst/>
              </a:prstGeom>
            </p:spPr>
          </p:pic>
        </p:grpSp>
        <p:pic>
          <p:nvPicPr>
            <p:cNvPr id="57" name="Object 56"/>
            <p:cNvPicPr>
              <a:picLocks noChangeAspect="1"/>
            </p:cNvPicPr>
            <p:nvPr/>
          </p:nvPicPr>
          <p:blipFill>
            <a:blip r:embed="rId19" cstate="print"/>
            <a:stretch>
              <a:fillRect/>
            </a:stretch>
          </p:blipFill>
          <p:spPr>
            <a:xfrm rot="-60000">
              <a:off x="9731572" y="7956971"/>
              <a:ext cx="1081988" cy="411418"/>
            </a:xfrm>
            <a:prstGeom prst="rect">
              <a:avLst/>
            </a:prstGeom>
          </p:spPr>
        </p:pic>
      </p:grpSp>
      <p:grpSp>
        <p:nvGrpSpPr>
          <p:cNvPr id="1019" name="그룹 1019"/>
          <p:cNvGrpSpPr/>
          <p:nvPr/>
        </p:nvGrpSpPr>
        <p:grpSpPr>
          <a:xfrm>
            <a:off x="5081139" y="2481871"/>
            <a:ext cx="2028199" cy="2028199"/>
            <a:chOff x="7621708" y="3722807"/>
            <a:chExt cx="3042298" cy="3042298"/>
          </a:xfrm>
        </p:grpSpPr>
        <p:pic>
          <p:nvPicPr>
            <p:cNvPr id="61" name="Object 60"/>
            <p:cNvPicPr>
              <a:picLocks noChangeAspect="1"/>
            </p:cNvPicPr>
            <p:nvPr/>
          </p:nvPicPr>
          <p:blipFill>
            <a:blip r:embed="rId20" cstate="print"/>
            <a:stretch>
              <a:fillRect/>
            </a:stretch>
          </p:blipFill>
          <p:spPr>
            <a:xfrm>
              <a:off x="7621708" y="3722807"/>
              <a:ext cx="3042298" cy="3042298"/>
            </a:xfrm>
            <a:prstGeom prst="rect">
              <a:avLst/>
            </a:prstGeom>
          </p:spPr>
        </p:pic>
      </p:grpSp>
      <p:grpSp>
        <p:nvGrpSpPr>
          <p:cNvPr id="1020" name="그룹 1020"/>
          <p:cNvGrpSpPr/>
          <p:nvPr/>
        </p:nvGrpSpPr>
        <p:grpSpPr>
          <a:xfrm>
            <a:off x="5424711" y="3021826"/>
            <a:ext cx="643482" cy="666249"/>
            <a:chOff x="8137066" y="4532738"/>
            <a:chExt cx="965223" cy="999374"/>
          </a:xfrm>
        </p:grpSpPr>
        <p:grpSp>
          <p:nvGrpSpPr>
            <p:cNvPr id="1021" name="그룹 1021"/>
            <p:cNvGrpSpPr/>
            <p:nvPr/>
          </p:nvGrpSpPr>
          <p:grpSpPr>
            <a:xfrm>
              <a:off x="8249101" y="4789254"/>
              <a:ext cx="740783" cy="740783"/>
              <a:chOff x="8249101" y="4789254"/>
              <a:chExt cx="740783" cy="740783"/>
            </a:xfrm>
          </p:grpSpPr>
          <p:pic>
            <p:nvPicPr>
              <p:cNvPr id="65" name="Object 64"/>
              <p:cNvPicPr>
                <a:picLocks noChangeAspect="1"/>
              </p:cNvPicPr>
              <p:nvPr/>
            </p:nvPicPr>
            <p:blipFill>
              <a:blip r:embed="rId21" cstate="print"/>
              <a:stretch>
                <a:fillRect/>
              </a:stretch>
            </p:blipFill>
            <p:spPr>
              <a:xfrm>
                <a:off x="8249101" y="4789254"/>
                <a:ext cx="740783" cy="740783"/>
              </a:xfrm>
              <a:prstGeom prst="rect">
                <a:avLst/>
              </a:prstGeom>
            </p:spPr>
          </p:pic>
        </p:grpSp>
        <p:pic>
          <p:nvPicPr>
            <p:cNvPr id="67" name="Object 66"/>
            <p:cNvPicPr>
              <a:picLocks noChangeAspect="1"/>
            </p:cNvPicPr>
            <p:nvPr/>
          </p:nvPicPr>
          <p:blipFill>
            <a:blip r:embed="rId22" cstate="print"/>
            <a:stretch>
              <a:fillRect/>
            </a:stretch>
          </p:blipFill>
          <p:spPr>
            <a:xfrm rot="-60000">
              <a:off x="8116198" y="4518394"/>
              <a:ext cx="992467" cy="281898"/>
            </a:xfrm>
            <a:prstGeom prst="rect">
              <a:avLst/>
            </a:prstGeom>
          </p:spPr>
        </p:pic>
      </p:grpSp>
      <p:grpSp>
        <p:nvGrpSpPr>
          <p:cNvPr id="1022" name="그룹 1022"/>
          <p:cNvGrpSpPr/>
          <p:nvPr/>
        </p:nvGrpSpPr>
        <p:grpSpPr>
          <a:xfrm>
            <a:off x="6120469" y="3381522"/>
            <a:ext cx="697953" cy="718749"/>
            <a:chOff x="9180703" y="5072283"/>
            <a:chExt cx="1046929" cy="1078123"/>
          </a:xfrm>
        </p:grpSpPr>
        <p:grpSp>
          <p:nvGrpSpPr>
            <p:cNvPr id="1023" name="그룹 1023"/>
            <p:cNvGrpSpPr/>
            <p:nvPr/>
          </p:nvGrpSpPr>
          <p:grpSpPr>
            <a:xfrm>
              <a:off x="9267378" y="5274216"/>
              <a:ext cx="871273" cy="871273"/>
              <a:chOff x="9267378" y="5274216"/>
              <a:chExt cx="871273" cy="871273"/>
            </a:xfrm>
          </p:grpSpPr>
          <p:pic>
            <p:nvPicPr>
              <p:cNvPr id="71" name="Object 70"/>
              <p:cNvPicPr>
                <a:picLocks noChangeAspect="1"/>
              </p:cNvPicPr>
              <p:nvPr/>
            </p:nvPicPr>
            <p:blipFill>
              <a:blip r:embed="rId23" cstate="print"/>
              <a:stretch>
                <a:fillRect/>
              </a:stretch>
            </p:blipFill>
            <p:spPr>
              <a:xfrm>
                <a:off x="9267378" y="5274216"/>
                <a:ext cx="871273" cy="871273"/>
              </a:xfrm>
              <a:prstGeom prst="rect">
                <a:avLst/>
              </a:prstGeom>
            </p:spPr>
          </p:pic>
        </p:grpSp>
        <p:pic>
          <p:nvPicPr>
            <p:cNvPr id="73" name="Object 72"/>
            <p:cNvPicPr>
              <a:picLocks noChangeAspect="1"/>
            </p:cNvPicPr>
            <p:nvPr/>
          </p:nvPicPr>
          <p:blipFill>
            <a:blip r:embed="rId24" cstate="print"/>
            <a:stretch>
              <a:fillRect/>
            </a:stretch>
          </p:blipFill>
          <p:spPr>
            <a:xfrm rot="-60000">
              <a:off x="9159840" y="5058364"/>
              <a:ext cx="1107305" cy="283421"/>
            </a:xfrm>
            <a:prstGeom prst="rect">
              <a:avLst/>
            </a:prstGeom>
          </p:spPr>
        </p:pic>
      </p:grpSp>
      <p:grpSp>
        <p:nvGrpSpPr>
          <p:cNvPr id="1024" name="그룹 1024"/>
          <p:cNvGrpSpPr/>
          <p:nvPr/>
        </p:nvGrpSpPr>
        <p:grpSpPr>
          <a:xfrm>
            <a:off x="5523329" y="1899226"/>
            <a:ext cx="1143819" cy="882145"/>
            <a:chOff x="8284993" y="2848839"/>
            <a:chExt cx="1715729" cy="1323218"/>
          </a:xfrm>
        </p:grpSpPr>
        <p:grpSp>
          <p:nvGrpSpPr>
            <p:cNvPr id="1025" name="그룹 1025"/>
            <p:cNvGrpSpPr/>
            <p:nvPr/>
          </p:nvGrpSpPr>
          <p:grpSpPr>
            <a:xfrm>
              <a:off x="8454461" y="3095867"/>
              <a:ext cx="1376793" cy="1073826"/>
              <a:chOff x="8454461" y="3095867"/>
              <a:chExt cx="1376793" cy="1073826"/>
            </a:xfrm>
          </p:grpSpPr>
          <p:pic>
            <p:nvPicPr>
              <p:cNvPr id="77" name="Object 76"/>
              <p:cNvPicPr>
                <a:picLocks noChangeAspect="1"/>
              </p:cNvPicPr>
              <p:nvPr/>
            </p:nvPicPr>
            <p:blipFill>
              <a:blip r:embed="rId25" cstate="print"/>
              <a:stretch>
                <a:fillRect/>
              </a:stretch>
            </p:blipFill>
            <p:spPr>
              <a:xfrm>
                <a:off x="8454461" y="3095867"/>
                <a:ext cx="1376793" cy="1073826"/>
              </a:xfrm>
              <a:prstGeom prst="rect">
                <a:avLst/>
              </a:prstGeom>
            </p:spPr>
          </p:pic>
        </p:grpSp>
        <p:pic>
          <p:nvPicPr>
            <p:cNvPr id="79" name="Object 78"/>
            <p:cNvPicPr>
              <a:picLocks noChangeAspect="1"/>
            </p:cNvPicPr>
            <p:nvPr/>
          </p:nvPicPr>
          <p:blipFill>
            <a:blip r:embed="rId26" cstate="print"/>
            <a:stretch>
              <a:fillRect/>
            </a:stretch>
          </p:blipFill>
          <p:spPr>
            <a:xfrm>
              <a:off x="8252957" y="2816803"/>
              <a:ext cx="1295257" cy="384427"/>
            </a:xfrm>
            <a:prstGeom prst="rect">
              <a:avLst/>
            </a:prstGeom>
          </p:spPr>
        </p:pic>
      </p:grpSp>
      <p:grpSp>
        <p:nvGrpSpPr>
          <p:cNvPr id="1028" name="그룹 1028"/>
          <p:cNvGrpSpPr/>
          <p:nvPr/>
        </p:nvGrpSpPr>
        <p:grpSpPr>
          <a:xfrm>
            <a:off x="3608427" y="5107903"/>
            <a:ext cx="474965" cy="669104"/>
            <a:chOff x="5412640" y="7661855"/>
            <a:chExt cx="712447" cy="1003656"/>
          </a:xfrm>
        </p:grpSpPr>
        <p:pic>
          <p:nvPicPr>
            <p:cNvPr id="87" name="Object 86"/>
            <p:cNvPicPr>
              <a:picLocks noChangeAspect="1"/>
            </p:cNvPicPr>
            <p:nvPr/>
          </p:nvPicPr>
          <p:blipFill>
            <a:blip r:embed="rId27" cstate="print"/>
            <a:stretch>
              <a:fillRect/>
            </a:stretch>
          </p:blipFill>
          <p:spPr>
            <a:xfrm>
              <a:off x="5412640" y="7661855"/>
              <a:ext cx="712447" cy="1003656"/>
            </a:xfrm>
            <a:prstGeom prst="rect">
              <a:avLst/>
            </a:prstGeom>
          </p:spPr>
        </p:pic>
      </p:grpSp>
      <p:grpSp>
        <p:nvGrpSpPr>
          <p:cNvPr id="1029" name="그룹 1029"/>
          <p:cNvGrpSpPr/>
          <p:nvPr/>
        </p:nvGrpSpPr>
        <p:grpSpPr>
          <a:xfrm>
            <a:off x="2406895" y="5867308"/>
            <a:ext cx="691509" cy="807602"/>
            <a:chOff x="3610342" y="8800962"/>
            <a:chExt cx="1037263" cy="1211403"/>
          </a:xfrm>
        </p:grpSpPr>
        <p:pic>
          <p:nvPicPr>
            <p:cNvPr id="90" name="Object 89"/>
            <p:cNvPicPr>
              <a:picLocks noChangeAspect="1"/>
            </p:cNvPicPr>
            <p:nvPr/>
          </p:nvPicPr>
          <p:blipFill>
            <a:blip r:embed="rId28" cstate="print"/>
            <a:stretch>
              <a:fillRect/>
            </a:stretch>
          </p:blipFill>
          <p:spPr>
            <a:xfrm>
              <a:off x="3610342" y="8800962"/>
              <a:ext cx="1037263" cy="1211403"/>
            </a:xfrm>
            <a:prstGeom prst="rect">
              <a:avLst/>
            </a:prstGeom>
          </p:spPr>
        </p:pic>
      </p:grpSp>
      <p:grpSp>
        <p:nvGrpSpPr>
          <p:cNvPr id="1030" name="그룹 1030"/>
          <p:cNvGrpSpPr/>
          <p:nvPr/>
        </p:nvGrpSpPr>
        <p:grpSpPr>
          <a:xfrm>
            <a:off x="1382240" y="5102140"/>
            <a:ext cx="758617" cy="758617"/>
            <a:chOff x="2073360" y="7653209"/>
            <a:chExt cx="1137925" cy="1137925"/>
          </a:xfrm>
        </p:grpSpPr>
        <p:pic>
          <p:nvPicPr>
            <p:cNvPr id="93" name="Object 92"/>
            <p:cNvPicPr>
              <a:picLocks noChangeAspect="1"/>
            </p:cNvPicPr>
            <p:nvPr/>
          </p:nvPicPr>
          <p:blipFill>
            <a:blip r:embed="rId29" cstate="print"/>
            <a:stretch>
              <a:fillRect/>
            </a:stretch>
          </p:blipFill>
          <p:spPr>
            <a:xfrm>
              <a:off x="2073360" y="7653209"/>
              <a:ext cx="1137925" cy="1137925"/>
            </a:xfrm>
            <a:prstGeom prst="rect">
              <a:avLst/>
            </a:prstGeom>
          </p:spPr>
        </p:pic>
      </p:grpSp>
      <p:grpSp>
        <p:nvGrpSpPr>
          <p:cNvPr id="1031" name="그룹 1031"/>
          <p:cNvGrpSpPr/>
          <p:nvPr/>
        </p:nvGrpSpPr>
        <p:grpSpPr>
          <a:xfrm>
            <a:off x="2241565" y="4528111"/>
            <a:ext cx="1002249" cy="929923"/>
            <a:chOff x="3362347" y="6792166"/>
            <a:chExt cx="1503374" cy="1394885"/>
          </a:xfrm>
        </p:grpSpPr>
        <p:grpSp>
          <p:nvGrpSpPr>
            <p:cNvPr id="1032" name="그룹 1032"/>
            <p:cNvGrpSpPr/>
            <p:nvPr/>
          </p:nvGrpSpPr>
          <p:grpSpPr>
            <a:xfrm>
              <a:off x="3697102" y="6792166"/>
              <a:ext cx="858572" cy="867852"/>
              <a:chOff x="3697102" y="6792166"/>
              <a:chExt cx="858572" cy="867852"/>
            </a:xfrm>
          </p:grpSpPr>
          <p:pic>
            <p:nvPicPr>
              <p:cNvPr id="97" name="Object 96"/>
              <p:cNvPicPr>
                <a:picLocks noChangeAspect="1"/>
              </p:cNvPicPr>
              <p:nvPr/>
            </p:nvPicPr>
            <p:blipFill>
              <a:blip r:embed="rId30" cstate="print"/>
              <a:stretch>
                <a:fillRect/>
              </a:stretch>
            </p:blipFill>
            <p:spPr>
              <a:xfrm>
                <a:off x="3697102" y="6792166"/>
                <a:ext cx="858572" cy="867852"/>
              </a:xfrm>
              <a:prstGeom prst="rect">
                <a:avLst/>
              </a:prstGeom>
            </p:spPr>
          </p:pic>
        </p:grpSp>
        <p:grpSp>
          <p:nvGrpSpPr>
            <p:cNvPr id="1033" name="그룹 1033"/>
            <p:cNvGrpSpPr/>
            <p:nvPr/>
          </p:nvGrpSpPr>
          <p:grpSpPr>
            <a:xfrm>
              <a:off x="3362347" y="7319199"/>
              <a:ext cx="858572" cy="867852"/>
              <a:chOff x="3362347" y="7319199"/>
              <a:chExt cx="858572" cy="867852"/>
            </a:xfrm>
          </p:grpSpPr>
          <p:pic>
            <p:nvPicPr>
              <p:cNvPr id="100" name="Object 99"/>
              <p:cNvPicPr>
                <a:picLocks noChangeAspect="1"/>
              </p:cNvPicPr>
              <p:nvPr/>
            </p:nvPicPr>
            <p:blipFill>
              <a:blip r:embed="rId31" cstate="print"/>
              <a:stretch>
                <a:fillRect/>
              </a:stretch>
            </p:blipFill>
            <p:spPr>
              <a:xfrm>
                <a:off x="3362347" y="7319199"/>
                <a:ext cx="858572" cy="867852"/>
              </a:xfrm>
              <a:prstGeom prst="rect">
                <a:avLst/>
              </a:prstGeom>
            </p:spPr>
          </p:pic>
        </p:grpSp>
        <p:grpSp>
          <p:nvGrpSpPr>
            <p:cNvPr id="1034" name="그룹 1034"/>
            <p:cNvGrpSpPr/>
            <p:nvPr/>
          </p:nvGrpSpPr>
          <p:grpSpPr>
            <a:xfrm>
              <a:off x="4007149" y="7319199"/>
              <a:ext cx="858572" cy="867852"/>
              <a:chOff x="4007149" y="7319199"/>
              <a:chExt cx="858572" cy="867852"/>
            </a:xfrm>
          </p:grpSpPr>
          <p:pic>
            <p:nvPicPr>
              <p:cNvPr id="103" name="Object 102"/>
              <p:cNvPicPr>
                <a:picLocks noChangeAspect="1"/>
              </p:cNvPicPr>
              <p:nvPr/>
            </p:nvPicPr>
            <p:blipFill>
              <a:blip r:embed="rId32" cstate="print"/>
              <a:stretch>
                <a:fillRect/>
              </a:stretch>
            </p:blipFill>
            <p:spPr>
              <a:xfrm>
                <a:off x="4007149" y="7319199"/>
                <a:ext cx="858572" cy="867852"/>
              </a:xfrm>
              <a:prstGeom prst="rect">
                <a:avLst/>
              </a:prstGeom>
            </p:spPr>
          </p:pic>
        </p:grpSp>
        <p:pic>
          <p:nvPicPr>
            <p:cNvPr id="105" name="Object 104"/>
            <p:cNvPicPr>
              <a:picLocks noChangeAspect="1"/>
            </p:cNvPicPr>
            <p:nvPr/>
          </p:nvPicPr>
          <p:blipFill>
            <a:blip r:embed="rId33" cstate="print"/>
            <a:stretch>
              <a:fillRect/>
            </a:stretch>
          </p:blipFill>
          <p:spPr>
            <a:xfrm>
              <a:off x="3798090" y="7084692"/>
              <a:ext cx="571169" cy="220458"/>
            </a:xfrm>
            <a:prstGeom prst="rect">
              <a:avLst/>
            </a:prstGeom>
          </p:spPr>
        </p:pic>
        <p:pic>
          <p:nvPicPr>
            <p:cNvPr id="106" name="Object 105"/>
            <p:cNvPicPr>
              <a:picLocks noChangeAspect="1"/>
            </p:cNvPicPr>
            <p:nvPr/>
          </p:nvPicPr>
          <p:blipFill>
            <a:blip r:embed="rId34" cstate="print"/>
            <a:stretch>
              <a:fillRect/>
            </a:stretch>
          </p:blipFill>
          <p:spPr>
            <a:xfrm>
              <a:off x="3454026" y="7637784"/>
              <a:ext cx="532650" cy="220458"/>
            </a:xfrm>
            <a:prstGeom prst="rect">
              <a:avLst/>
            </a:prstGeom>
          </p:spPr>
        </p:pic>
        <p:pic>
          <p:nvPicPr>
            <p:cNvPr id="107" name="Object 106"/>
            <p:cNvPicPr>
              <a:picLocks noChangeAspect="1"/>
            </p:cNvPicPr>
            <p:nvPr/>
          </p:nvPicPr>
          <p:blipFill>
            <a:blip r:embed="rId35" cstate="print"/>
            <a:stretch>
              <a:fillRect/>
            </a:stretch>
          </p:blipFill>
          <p:spPr>
            <a:xfrm>
              <a:off x="4127356" y="7635934"/>
              <a:ext cx="687766" cy="220458"/>
            </a:xfrm>
            <a:prstGeom prst="rect">
              <a:avLst/>
            </a:prstGeom>
          </p:spPr>
        </p:pic>
      </p:grpSp>
      <p:grpSp>
        <p:nvGrpSpPr>
          <p:cNvPr id="1035" name="그룹 1035"/>
          <p:cNvGrpSpPr/>
          <p:nvPr/>
        </p:nvGrpSpPr>
        <p:grpSpPr>
          <a:xfrm>
            <a:off x="2433386" y="5511829"/>
            <a:ext cx="638525" cy="319263"/>
            <a:chOff x="3650079" y="8267744"/>
            <a:chExt cx="957788" cy="478894"/>
          </a:xfrm>
        </p:grpSpPr>
        <p:pic>
          <p:nvPicPr>
            <p:cNvPr id="110" name="Object 109"/>
            <p:cNvPicPr>
              <a:picLocks noChangeAspect="1"/>
            </p:cNvPicPr>
            <p:nvPr/>
          </p:nvPicPr>
          <p:blipFill>
            <a:blip r:embed="rId36" cstate="print"/>
            <a:stretch>
              <a:fillRect/>
            </a:stretch>
          </p:blipFill>
          <p:spPr>
            <a:xfrm>
              <a:off x="3650079" y="8267744"/>
              <a:ext cx="957788" cy="478894"/>
            </a:xfrm>
            <a:prstGeom prst="rect">
              <a:avLst/>
            </a:prstGeom>
          </p:spPr>
        </p:pic>
      </p:grpSp>
      <p:grpSp>
        <p:nvGrpSpPr>
          <p:cNvPr id="1036" name="그룹 1036"/>
          <p:cNvGrpSpPr/>
          <p:nvPr/>
        </p:nvGrpSpPr>
        <p:grpSpPr>
          <a:xfrm>
            <a:off x="1776679" y="3071723"/>
            <a:ext cx="1951941" cy="1442070"/>
            <a:chOff x="2665018" y="4607584"/>
            <a:chExt cx="2927911" cy="2163105"/>
          </a:xfrm>
        </p:grpSpPr>
        <p:grpSp>
          <p:nvGrpSpPr>
            <p:cNvPr id="1037" name="그룹 1037"/>
            <p:cNvGrpSpPr/>
            <p:nvPr/>
          </p:nvGrpSpPr>
          <p:grpSpPr>
            <a:xfrm>
              <a:off x="3318226" y="4980213"/>
              <a:ext cx="1773163" cy="1782074"/>
              <a:chOff x="3318226" y="4980213"/>
              <a:chExt cx="1773163" cy="1782074"/>
            </a:xfrm>
          </p:grpSpPr>
          <p:pic>
            <p:nvPicPr>
              <p:cNvPr id="114" name="Object 113"/>
              <p:cNvPicPr>
                <a:picLocks noChangeAspect="1"/>
              </p:cNvPicPr>
              <p:nvPr/>
            </p:nvPicPr>
            <p:blipFill>
              <a:blip r:embed="rId37" cstate="print"/>
              <a:stretch>
                <a:fillRect/>
              </a:stretch>
            </p:blipFill>
            <p:spPr>
              <a:xfrm>
                <a:off x="3318226" y="4980213"/>
                <a:ext cx="1773163" cy="1782074"/>
              </a:xfrm>
              <a:prstGeom prst="rect">
                <a:avLst/>
              </a:prstGeom>
            </p:spPr>
          </p:pic>
        </p:grpSp>
        <p:pic>
          <p:nvPicPr>
            <p:cNvPr id="116" name="Object 115"/>
            <p:cNvPicPr>
              <a:picLocks noChangeAspect="1"/>
            </p:cNvPicPr>
            <p:nvPr/>
          </p:nvPicPr>
          <p:blipFill>
            <a:blip r:embed="rId38" cstate="print"/>
            <a:stretch>
              <a:fillRect/>
            </a:stretch>
          </p:blipFill>
          <p:spPr>
            <a:xfrm>
              <a:off x="2619305" y="4561871"/>
              <a:ext cx="3068182" cy="548558"/>
            </a:xfrm>
            <a:prstGeom prst="rect">
              <a:avLst/>
            </a:prstGeom>
          </p:spPr>
        </p:pic>
      </p:grpSp>
      <p:pic>
        <p:nvPicPr>
          <p:cNvPr id="119" name="Object 118"/>
          <p:cNvPicPr>
            <a:picLocks noChangeAspect="1"/>
          </p:cNvPicPr>
          <p:nvPr/>
        </p:nvPicPr>
        <p:blipFill>
          <a:blip r:embed="rId39" cstate="print"/>
          <a:stretch>
            <a:fillRect/>
          </a:stretch>
        </p:blipFill>
        <p:spPr>
          <a:xfrm rot="-2820000">
            <a:off x="7771870" y="4948266"/>
            <a:ext cx="952562" cy="234661"/>
          </a:xfrm>
          <a:prstGeom prst="rect">
            <a:avLst/>
          </a:prstGeom>
        </p:spPr>
      </p:pic>
      <p:pic>
        <p:nvPicPr>
          <p:cNvPr id="120" name="Object 119"/>
          <p:cNvPicPr>
            <a:picLocks noChangeAspect="1"/>
          </p:cNvPicPr>
          <p:nvPr/>
        </p:nvPicPr>
        <p:blipFill>
          <a:blip r:embed="rId39" cstate="print"/>
          <a:stretch>
            <a:fillRect/>
          </a:stretch>
        </p:blipFill>
        <p:spPr>
          <a:xfrm rot="5280000">
            <a:off x="6460800" y="4446444"/>
            <a:ext cx="952562" cy="234661"/>
          </a:xfrm>
          <a:prstGeom prst="rect">
            <a:avLst/>
          </a:prstGeom>
        </p:spPr>
      </p:pic>
      <p:pic>
        <p:nvPicPr>
          <p:cNvPr id="121" name="Object 120"/>
          <p:cNvPicPr>
            <a:picLocks noChangeAspect="1"/>
          </p:cNvPicPr>
          <p:nvPr/>
        </p:nvPicPr>
        <p:blipFill>
          <a:blip r:embed="rId40" cstate="print"/>
          <a:stretch>
            <a:fillRect/>
          </a:stretch>
        </p:blipFill>
        <p:spPr>
          <a:xfrm rot="1500000">
            <a:off x="7170454" y="2596879"/>
            <a:ext cx="886088" cy="235931"/>
          </a:xfrm>
          <a:prstGeom prst="rect">
            <a:avLst/>
          </a:prstGeom>
        </p:spPr>
      </p:pic>
      <p:pic>
        <p:nvPicPr>
          <p:cNvPr id="122" name="Object 121"/>
          <p:cNvPicPr>
            <a:picLocks noChangeAspect="1"/>
          </p:cNvPicPr>
          <p:nvPr/>
        </p:nvPicPr>
        <p:blipFill>
          <a:blip r:embed="rId41" cstate="print"/>
          <a:stretch>
            <a:fillRect/>
          </a:stretch>
        </p:blipFill>
        <p:spPr>
          <a:xfrm>
            <a:off x="4876191" y="5716178"/>
            <a:ext cx="952309" cy="234661"/>
          </a:xfrm>
          <a:prstGeom prst="rect">
            <a:avLst/>
          </a:prstGeom>
        </p:spPr>
      </p:pic>
      <p:grpSp>
        <p:nvGrpSpPr>
          <p:cNvPr id="86" name="그룹 1001">
            <a:extLst>
              <a:ext uri="{FF2B5EF4-FFF2-40B4-BE49-F238E27FC236}">
                <a16:creationId xmlns:a16="http://schemas.microsoft.com/office/drawing/2014/main" id="{9F269BFD-80A5-421D-9B0B-A2B947161A54}"/>
              </a:ext>
            </a:extLst>
          </p:cNvPr>
          <p:cNvGrpSpPr/>
          <p:nvPr/>
        </p:nvGrpSpPr>
        <p:grpSpPr>
          <a:xfrm>
            <a:off x="-11938000" y="4270831"/>
            <a:ext cx="11185510" cy="13899"/>
            <a:chOff x="753725" y="6406246"/>
            <a:chExt cx="16778265" cy="20848"/>
          </a:xfrm>
        </p:grpSpPr>
        <p:pic>
          <p:nvPicPr>
            <p:cNvPr id="88" name="Object 6">
              <a:extLst>
                <a:ext uri="{FF2B5EF4-FFF2-40B4-BE49-F238E27FC236}">
                  <a16:creationId xmlns:a16="http://schemas.microsoft.com/office/drawing/2014/main" id="{B4C4B5CD-F018-4F95-9C9F-672BEC936994}"/>
                </a:ext>
              </a:extLst>
            </p:cNvPr>
            <p:cNvPicPr>
              <a:picLocks noChangeAspect="1"/>
            </p:cNvPicPr>
            <p:nvPr/>
          </p:nvPicPr>
          <p:blipFill>
            <a:blip r:embed="rId42" cstate="print"/>
            <a:stretch>
              <a:fillRect/>
            </a:stretch>
          </p:blipFill>
          <p:spPr>
            <a:xfrm rot="-10800000">
              <a:off x="753725" y="6406246"/>
              <a:ext cx="16778265" cy="20848"/>
            </a:xfrm>
            <a:prstGeom prst="rect">
              <a:avLst/>
            </a:prstGeom>
          </p:spPr>
        </p:pic>
      </p:grpSp>
      <p:sp>
        <p:nvSpPr>
          <p:cNvPr id="3" name="TextBox 2"/>
          <p:cNvSpPr txBox="1"/>
          <p:nvPr/>
        </p:nvSpPr>
        <p:spPr>
          <a:xfrm>
            <a:off x="1622865" y="1389046"/>
            <a:ext cx="9468468" cy="461665"/>
          </a:xfrm>
          <a:prstGeom prst="rect">
            <a:avLst/>
          </a:prstGeom>
          <a:noFill/>
        </p:spPr>
        <p:txBody>
          <a:bodyPr wrap="square" rtlCol="0">
            <a:spAutoFit/>
          </a:bodyPr>
          <a:lstStyle/>
          <a:p>
            <a:r>
              <a:rPr lang="en-US" altLang="ko-KR" sz="2400" dirty="0" smtClean="0">
                <a:solidFill>
                  <a:schemeClr val="bg2"/>
                </a:solidFill>
              </a:rPr>
              <a:t>solution architecture-              </a:t>
            </a:r>
            <a:r>
              <a:rPr lang="ko-KR" altLang="en-US" sz="2400" dirty="0" smtClean="0">
                <a:solidFill>
                  <a:schemeClr val="bg2"/>
                </a:solidFill>
              </a:rPr>
              <a:t>신라대학교 컴퓨터공학과 김윤호</a:t>
            </a:r>
            <a:endParaRPr lang="ko-KR" altLang="en-US" sz="2400" dirty="0">
              <a:solidFill>
                <a:schemeClr val="bg2"/>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4" name="Object 13"/>
          <p:cNvPicPr>
            <a:picLocks noChangeAspect="1"/>
          </p:cNvPicPr>
          <p:nvPr/>
        </p:nvPicPr>
        <p:blipFill>
          <a:blip r:embed="rId43" cstate="print"/>
          <a:stretch>
            <a:fillRect/>
          </a:stretch>
        </p:blipFill>
        <p:spPr>
          <a:xfrm>
            <a:off x="8642363" y="6180052"/>
            <a:ext cx="2183795" cy="358699"/>
          </a:xfrm>
          <a:prstGeom prst="rect">
            <a:avLst/>
          </a:prstGeom>
        </p:spPr>
      </p:pic>
    </p:spTree>
    <p:extLst>
      <p:ext uri="{BB962C8B-B14F-4D97-AF65-F5344CB8AC3E}">
        <p14:creationId xmlns:p14="http://schemas.microsoft.com/office/powerpoint/2010/main" val="11850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885081" y="628592"/>
            <a:ext cx="2325887" cy="731411"/>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4" name="Object 3"/>
            <p:cNvPicPr>
              <a:picLocks noChangeAspect="1"/>
            </p:cNvPicPr>
            <p:nvPr/>
          </p:nvPicPr>
          <p:blipFill>
            <a:blip r:embed="rId3"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7" name="Object 6"/>
            <p:cNvPicPr>
              <a:picLocks noChangeAspect="1"/>
            </p:cNvPicPr>
            <p:nvPr/>
          </p:nvPicPr>
          <p:blipFill>
            <a:blip r:embed="rId4" cstate="print"/>
            <a:stretch>
              <a:fillRect/>
            </a:stretch>
          </p:blipFill>
          <p:spPr>
            <a:xfrm>
              <a:off x="1431697" y="2056752"/>
              <a:ext cx="15422320" cy="693409"/>
            </a:xfrm>
            <a:prstGeom prst="rect">
              <a:avLst/>
            </a:prstGeom>
          </p:spPr>
        </p:pic>
      </p:grpSp>
      <p:pic>
        <p:nvPicPr>
          <p:cNvPr id="9" name="Object 8"/>
          <p:cNvPicPr>
            <a:picLocks noChangeAspect="1"/>
          </p:cNvPicPr>
          <p:nvPr/>
        </p:nvPicPr>
        <p:blipFill>
          <a:blip r:embed="rId5" cstate="print"/>
          <a:stretch>
            <a:fillRect/>
          </a:stretch>
        </p:blipFill>
        <p:spPr>
          <a:xfrm>
            <a:off x="1196490" y="1440522"/>
            <a:ext cx="686713" cy="365705"/>
          </a:xfrm>
          <a:prstGeom prst="rect">
            <a:avLst/>
          </a:prstGeom>
        </p:spPr>
      </p:pic>
      <p:pic>
        <p:nvPicPr>
          <p:cNvPr id="10" name="Object 9"/>
          <p:cNvPicPr>
            <a:picLocks noChangeAspect="1"/>
          </p:cNvPicPr>
          <p:nvPr/>
        </p:nvPicPr>
        <p:blipFill>
          <a:blip r:embed="rId6" cstate="print"/>
          <a:stretch>
            <a:fillRect/>
          </a:stretch>
        </p:blipFill>
        <p:spPr>
          <a:xfrm>
            <a:off x="1207676" y="2029365"/>
            <a:ext cx="8890449" cy="462294"/>
          </a:xfrm>
          <a:prstGeom prst="rect">
            <a:avLst/>
          </a:prstGeom>
        </p:spPr>
      </p:pic>
      <p:grpSp>
        <p:nvGrpSpPr>
          <p:cNvPr id="1003" name="그룹 1003"/>
          <p:cNvGrpSpPr/>
          <p:nvPr/>
        </p:nvGrpSpPr>
        <p:grpSpPr>
          <a:xfrm>
            <a:off x="7508542" y="5118108"/>
            <a:ext cx="3899911" cy="655113"/>
            <a:chOff x="11262813" y="7677161"/>
            <a:chExt cx="5849866" cy="982670"/>
          </a:xfrm>
        </p:grpSpPr>
        <p:grpSp>
          <p:nvGrpSpPr>
            <p:cNvPr id="1004" name="그룹 1004"/>
            <p:cNvGrpSpPr/>
            <p:nvPr/>
          </p:nvGrpSpPr>
          <p:grpSpPr>
            <a:xfrm>
              <a:off x="11262813" y="7677161"/>
              <a:ext cx="5849866" cy="982670"/>
              <a:chOff x="11262813" y="7677161"/>
              <a:chExt cx="5849866" cy="982670"/>
            </a:xfrm>
          </p:grpSpPr>
          <p:pic>
            <p:nvPicPr>
              <p:cNvPr id="13" name="Object 12"/>
              <p:cNvPicPr>
                <a:picLocks noChangeAspect="1"/>
              </p:cNvPicPr>
              <p:nvPr/>
            </p:nvPicPr>
            <p:blipFill>
              <a:blip r:embed="rId7" cstate="print"/>
              <a:stretch>
                <a:fillRect/>
              </a:stretch>
            </p:blipFill>
            <p:spPr>
              <a:xfrm>
                <a:off x="11262813" y="7677161"/>
                <a:ext cx="5849866" cy="982670"/>
              </a:xfrm>
              <a:prstGeom prst="rect">
                <a:avLst/>
              </a:prstGeom>
            </p:spPr>
          </p:pic>
        </p:grpSp>
        <p:pic>
          <p:nvPicPr>
            <p:cNvPr id="15" name="Object 14"/>
            <p:cNvPicPr>
              <a:picLocks noChangeAspect="1"/>
            </p:cNvPicPr>
            <p:nvPr/>
          </p:nvPicPr>
          <p:blipFill>
            <a:blip r:embed="rId8" cstate="print"/>
            <a:stretch>
              <a:fillRect/>
            </a:stretch>
          </p:blipFill>
          <p:spPr>
            <a:xfrm>
              <a:off x="11677595" y="7912810"/>
              <a:ext cx="5013688" cy="538049"/>
            </a:xfrm>
            <a:prstGeom prst="rect">
              <a:avLst/>
            </a:prstGeom>
          </p:spPr>
        </p:pic>
      </p:grpSp>
      <p:grpSp>
        <p:nvGrpSpPr>
          <p:cNvPr id="1005" name="그룹 1005"/>
          <p:cNvGrpSpPr/>
          <p:nvPr/>
        </p:nvGrpSpPr>
        <p:grpSpPr>
          <a:xfrm>
            <a:off x="2501408" y="4479364"/>
            <a:ext cx="2583818" cy="66225"/>
            <a:chOff x="3752112" y="6719045"/>
            <a:chExt cx="3875727" cy="99337"/>
          </a:xfrm>
        </p:grpSpPr>
        <p:pic>
          <p:nvPicPr>
            <p:cNvPr id="18" name="Object 17"/>
            <p:cNvPicPr>
              <a:picLocks noChangeAspect="1"/>
            </p:cNvPicPr>
            <p:nvPr/>
          </p:nvPicPr>
          <p:blipFill>
            <a:blip r:embed="rId9" cstate="print"/>
            <a:stretch>
              <a:fillRect/>
            </a:stretch>
          </p:blipFill>
          <p:spPr>
            <a:xfrm rot="5400000">
              <a:off x="3752112" y="6719045"/>
              <a:ext cx="3875727" cy="99337"/>
            </a:xfrm>
            <a:prstGeom prst="rect">
              <a:avLst/>
            </a:prstGeom>
          </p:spPr>
        </p:pic>
      </p:grpSp>
      <p:pic>
        <p:nvPicPr>
          <p:cNvPr id="20" name="Object 19"/>
          <p:cNvPicPr>
            <a:picLocks noChangeAspect="1"/>
          </p:cNvPicPr>
          <p:nvPr/>
        </p:nvPicPr>
        <p:blipFill>
          <a:blip r:embed="rId10" cstate="print"/>
          <a:stretch>
            <a:fillRect/>
          </a:stretch>
        </p:blipFill>
        <p:spPr>
          <a:xfrm>
            <a:off x="4147302" y="2606991"/>
            <a:ext cx="1975013" cy="375864"/>
          </a:xfrm>
          <a:prstGeom prst="rect">
            <a:avLst/>
          </a:prstGeom>
        </p:spPr>
      </p:pic>
      <p:grpSp>
        <p:nvGrpSpPr>
          <p:cNvPr id="1006" name="그룹 1006"/>
          <p:cNvGrpSpPr/>
          <p:nvPr/>
        </p:nvGrpSpPr>
        <p:grpSpPr>
          <a:xfrm>
            <a:off x="1174759" y="3103318"/>
            <a:ext cx="2218689" cy="2218689"/>
            <a:chOff x="1762138" y="4654976"/>
            <a:chExt cx="3328034" cy="3328034"/>
          </a:xfrm>
        </p:grpSpPr>
        <p:grpSp>
          <p:nvGrpSpPr>
            <p:cNvPr id="1007" name="그룹 1007"/>
            <p:cNvGrpSpPr/>
            <p:nvPr/>
          </p:nvGrpSpPr>
          <p:grpSpPr>
            <a:xfrm>
              <a:off x="1762138" y="4654976"/>
              <a:ext cx="3328034" cy="3328034"/>
              <a:chOff x="1762138" y="4654976"/>
              <a:chExt cx="3328034" cy="3328034"/>
            </a:xfrm>
          </p:grpSpPr>
          <p:pic>
            <p:nvPicPr>
              <p:cNvPr id="23" name="Object 22"/>
              <p:cNvPicPr>
                <a:picLocks noChangeAspect="1"/>
              </p:cNvPicPr>
              <p:nvPr/>
            </p:nvPicPr>
            <p:blipFill>
              <a:blip r:embed="rId11" cstate="print"/>
              <a:stretch>
                <a:fillRect/>
              </a:stretch>
            </p:blipFill>
            <p:spPr>
              <a:xfrm>
                <a:off x="1762138" y="4654976"/>
                <a:ext cx="3328034" cy="3328034"/>
              </a:xfrm>
              <a:prstGeom prst="rect">
                <a:avLst/>
              </a:prstGeom>
            </p:spPr>
          </p:pic>
        </p:grpSp>
        <p:grpSp>
          <p:nvGrpSpPr>
            <p:cNvPr id="1008" name="그룹 1008"/>
            <p:cNvGrpSpPr/>
            <p:nvPr/>
          </p:nvGrpSpPr>
          <p:grpSpPr>
            <a:xfrm>
              <a:off x="2395572" y="5142857"/>
              <a:ext cx="2061165" cy="1607601"/>
              <a:chOff x="2395572" y="5142857"/>
              <a:chExt cx="2061165" cy="1607601"/>
            </a:xfrm>
          </p:grpSpPr>
          <p:pic>
            <p:nvPicPr>
              <p:cNvPr id="26" name="Object 25"/>
              <p:cNvPicPr>
                <a:picLocks noChangeAspect="1"/>
              </p:cNvPicPr>
              <p:nvPr/>
            </p:nvPicPr>
            <p:blipFill>
              <a:blip r:embed="rId12" cstate="print"/>
              <a:stretch>
                <a:fillRect/>
              </a:stretch>
            </p:blipFill>
            <p:spPr>
              <a:xfrm>
                <a:off x="2395572" y="5142857"/>
                <a:ext cx="2061165" cy="1607601"/>
              </a:xfrm>
              <a:prstGeom prst="rect">
                <a:avLst/>
              </a:prstGeom>
            </p:spPr>
          </p:pic>
        </p:grpSp>
      </p:grpSp>
      <p:grpSp>
        <p:nvGrpSpPr>
          <p:cNvPr id="1009" name="그룹 1009"/>
          <p:cNvGrpSpPr/>
          <p:nvPr/>
        </p:nvGrpSpPr>
        <p:grpSpPr>
          <a:xfrm>
            <a:off x="3949207" y="3163042"/>
            <a:ext cx="1161905" cy="1568677"/>
            <a:chOff x="5923810" y="4744562"/>
            <a:chExt cx="1742857" cy="2353015"/>
          </a:xfrm>
        </p:grpSpPr>
        <p:grpSp>
          <p:nvGrpSpPr>
            <p:cNvPr id="1010" name="그룹 1010"/>
            <p:cNvGrpSpPr/>
            <p:nvPr/>
          </p:nvGrpSpPr>
          <p:grpSpPr>
            <a:xfrm>
              <a:off x="6189283" y="5061339"/>
              <a:ext cx="1207183" cy="1207183"/>
              <a:chOff x="6189283" y="5061339"/>
              <a:chExt cx="1207183" cy="1207183"/>
            </a:xfrm>
          </p:grpSpPr>
          <p:pic>
            <p:nvPicPr>
              <p:cNvPr id="31" name="Object 30"/>
              <p:cNvPicPr>
                <a:picLocks noChangeAspect="1"/>
              </p:cNvPicPr>
              <p:nvPr/>
            </p:nvPicPr>
            <p:blipFill>
              <a:blip r:embed="rId13" cstate="print"/>
              <a:stretch>
                <a:fillRect/>
              </a:stretch>
            </p:blipFill>
            <p:spPr>
              <a:xfrm>
                <a:off x="6189283" y="5061339"/>
                <a:ext cx="1207183" cy="1207183"/>
              </a:xfrm>
              <a:prstGeom prst="rect">
                <a:avLst/>
              </a:prstGeom>
            </p:spPr>
          </p:pic>
        </p:grpSp>
        <p:pic>
          <p:nvPicPr>
            <p:cNvPr id="33" name="Object 32"/>
            <p:cNvPicPr>
              <a:picLocks noChangeAspect="1"/>
            </p:cNvPicPr>
            <p:nvPr/>
          </p:nvPicPr>
          <p:blipFill>
            <a:blip r:embed="rId14" cstate="print"/>
            <a:stretch>
              <a:fillRect/>
            </a:stretch>
          </p:blipFill>
          <p:spPr>
            <a:xfrm>
              <a:off x="6366201" y="4704563"/>
              <a:ext cx="766930" cy="479988"/>
            </a:xfrm>
            <a:prstGeom prst="rect">
              <a:avLst/>
            </a:prstGeom>
          </p:spPr>
        </p:pic>
        <p:pic>
          <p:nvPicPr>
            <p:cNvPr id="34" name="Object 33"/>
            <p:cNvPicPr>
              <a:picLocks noChangeAspect="1"/>
            </p:cNvPicPr>
            <p:nvPr/>
          </p:nvPicPr>
          <p:blipFill>
            <a:blip r:embed="rId15" cstate="print"/>
            <a:stretch>
              <a:fillRect/>
            </a:stretch>
          </p:blipFill>
          <p:spPr>
            <a:xfrm>
              <a:off x="5895239" y="6496753"/>
              <a:ext cx="1615982" cy="644460"/>
            </a:xfrm>
            <a:prstGeom prst="rect">
              <a:avLst/>
            </a:prstGeom>
          </p:spPr>
        </p:pic>
        <p:grpSp>
          <p:nvGrpSpPr>
            <p:cNvPr id="1011" name="그룹 1011"/>
            <p:cNvGrpSpPr/>
            <p:nvPr/>
          </p:nvGrpSpPr>
          <p:grpSpPr>
            <a:xfrm>
              <a:off x="6173928" y="5111457"/>
              <a:ext cx="1242276" cy="1242276"/>
              <a:chOff x="6173928" y="5111457"/>
              <a:chExt cx="1242276" cy="1242276"/>
            </a:xfrm>
          </p:grpSpPr>
          <p:pic>
            <p:nvPicPr>
              <p:cNvPr id="36" name="Object 35"/>
              <p:cNvPicPr>
                <a:picLocks noChangeAspect="1"/>
              </p:cNvPicPr>
              <p:nvPr/>
            </p:nvPicPr>
            <p:blipFill>
              <a:blip r:embed="rId16" cstate="print"/>
              <a:stretch>
                <a:fillRect/>
              </a:stretch>
            </p:blipFill>
            <p:spPr>
              <a:xfrm>
                <a:off x="6173928" y="5111457"/>
                <a:ext cx="1242276" cy="1242276"/>
              </a:xfrm>
              <a:prstGeom prst="rect">
                <a:avLst/>
              </a:prstGeom>
            </p:spPr>
          </p:pic>
        </p:grpSp>
      </p:grpSp>
      <p:grpSp>
        <p:nvGrpSpPr>
          <p:cNvPr id="1012" name="그룹 1012"/>
          <p:cNvGrpSpPr/>
          <p:nvPr/>
        </p:nvGrpSpPr>
        <p:grpSpPr>
          <a:xfrm>
            <a:off x="5111549" y="3163042"/>
            <a:ext cx="1255044" cy="1540626"/>
            <a:chOff x="7667323" y="4744562"/>
            <a:chExt cx="1882566" cy="2310939"/>
          </a:xfrm>
        </p:grpSpPr>
        <p:grpSp>
          <p:nvGrpSpPr>
            <p:cNvPr id="1013" name="그룹 1013"/>
            <p:cNvGrpSpPr/>
            <p:nvPr/>
          </p:nvGrpSpPr>
          <p:grpSpPr>
            <a:xfrm>
              <a:off x="8008984" y="5061339"/>
              <a:ext cx="1207183" cy="1207183"/>
              <a:chOff x="8008984" y="5061339"/>
              <a:chExt cx="1207183" cy="1207183"/>
            </a:xfrm>
          </p:grpSpPr>
          <p:pic>
            <p:nvPicPr>
              <p:cNvPr id="41" name="Object 40"/>
              <p:cNvPicPr>
                <a:picLocks noChangeAspect="1"/>
              </p:cNvPicPr>
              <p:nvPr/>
            </p:nvPicPr>
            <p:blipFill>
              <a:blip r:embed="rId13" cstate="print"/>
              <a:stretch>
                <a:fillRect/>
              </a:stretch>
            </p:blipFill>
            <p:spPr>
              <a:xfrm>
                <a:off x="8008984" y="5061339"/>
                <a:ext cx="1207183" cy="1207183"/>
              </a:xfrm>
              <a:prstGeom prst="rect">
                <a:avLst/>
              </a:prstGeom>
            </p:spPr>
          </p:pic>
        </p:grpSp>
        <p:pic>
          <p:nvPicPr>
            <p:cNvPr id="43" name="Object 42"/>
            <p:cNvPicPr>
              <a:picLocks noChangeAspect="1"/>
            </p:cNvPicPr>
            <p:nvPr/>
          </p:nvPicPr>
          <p:blipFill>
            <a:blip r:embed="rId17" cstate="print"/>
            <a:stretch>
              <a:fillRect/>
            </a:stretch>
          </p:blipFill>
          <p:spPr>
            <a:xfrm>
              <a:off x="8125000" y="4704563"/>
              <a:ext cx="827532" cy="479988"/>
            </a:xfrm>
            <a:prstGeom prst="rect">
              <a:avLst/>
            </a:prstGeom>
          </p:spPr>
        </p:pic>
        <p:pic>
          <p:nvPicPr>
            <p:cNvPr id="44" name="Object 43"/>
            <p:cNvPicPr>
              <a:picLocks noChangeAspect="1"/>
            </p:cNvPicPr>
            <p:nvPr/>
          </p:nvPicPr>
          <p:blipFill>
            <a:blip r:embed="rId18" cstate="print"/>
            <a:stretch>
              <a:fillRect/>
            </a:stretch>
          </p:blipFill>
          <p:spPr>
            <a:xfrm>
              <a:off x="7638752" y="6496753"/>
              <a:ext cx="1959353" cy="644460"/>
            </a:xfrm>
            <a:prstGeom prst="rect">
              <a:avLst/>
            </a:prstGeom>
          </p:spPr>
        </p:pic>
        <p:grpSp>
          <p:nvGrpSpPr>
            <p:cNvPr id="1014" name="그룹 1014"/>
            <p:cNvGrpSpPr/>
            <p:nvPr/>
          </p:nvGrpSpPr>
          <p:grpSpPr>
            <a:xfrm>
              <a:off x="8072496" y="5123587"/>
              <a:ext cx="1057730" cy="1057730"/>
              <a:chOff x="8072496" y="5123587"/>
              <a:chExt cx="1057730" cy="1057730"/>
            </a:xfrm>
          </p:grpSpPr>
          <p:pic>
            <p:nvPicPr>
              <p:cNvPr id="46" name="Object 45"/>
              <p:cNvPicPr>
                <a:picLocks noChangeAspect="1"/>
              </p:cNvPicPr>
              <p:nvPr/>
            </p:nvPicPr>
            <p:blipFill>
              <a:blip r:embed="rId19" cstate="print"/>
              <a:stretch>
                <a:fillRect/>
              </a:stretch>
            </p:blipFill>
            <p:spPr>
              <a:xfrm>
                <a:off x="8072496" y="5123587"/>
                <a:ext cx="1057730" cy="1057730"/>
              </a:xfrm>
              <a:prstGeom prst="rect">
                <a:avLst/>
              </a:prstGeom>
            </p:spPr>
          </p:pic>
        </p:grpSp>
      </p:grpSp>
      <p:grpSp>
        <p:nvGrpSpPr>
          <p:cNvPr id="1015" name="그룹 1015"/>
          <p:cNvGrpSpPr/>
          <p:nvPr/>
        </p:nvGrpSpPr>
        <p:grpSpPr>
          <a:xfrm>
            <a:off x="7842949" y="3163042"/>
            <a:ext cx="1397311" cy="1551559"/>
            <a:chOff x="11764423" y="4744562"/>
            <a:chExt cx="2095966" cy="2327339"/>
          </a:xfrm>
        </p:grpSpPr>
        <p:pic>
          <p:nvPicPr>
            <p:cNvPr id="50" name="Object 49"/>
            <p:cNvPicPr>
              <a:picLocks noChangeAspect="1"/>
            </p:cNvPicPr>
            <p:nvPr/>
          </p:nvPicPr>
          <p:blipFill>
            <a:blip r:embed="rId20" cstate="print"/>
            <a:stretch>
              <a:fillRect/>
            </a:stretch>
          </p:blipFill>
          <p:spPr>
            <a:xfrm>
              <a:off x="11735852" y="6513153"/>
              <a:ext cx="2199383" cy="644460"/>
            </a:xfrm>
            <a:prstGeom prst="rect">
              <a:avLst/>
            </a:prstGeom>
          </p:spPr>
        </p:pic>
        <p:grpSp>
          <p:nvGrpSpPr>
            <p:cNvPr id="1016" name="그룹 1016"/>
            <p:cNvGrpSpPr/>
            <p:nvPr/>
          </p:nvGrpSpPr>
          <p:grpSpPr>
            <a:xfrm>
              <a:off x="12208814" y="5061339"/>
              <a:ext cx="1207183" cy="1207183"/>
              <a:chOff x="12208814" y="5061339"/>
              <a:chExt cx="1207183" cy="1207183"/>
            </a:xfrm>
          </p:grpSpPr>
          <p:pic>
            <p:nvPicPr>
              <p:cNvPr id="52" name="Object 51"/>
              <p:cNvPicPr>
                <a:picLocks noChangeAspect="1"/>
              </p:cNvPicPr>
              <p:nvPr/>
            </p:nvPicPr>
            <p:blipFill>
              <a:blip r:embed="rId13" cstate="print"/>
              <a:stretch>
                <a:fillRect/>
              </a:stretch>
            </p:blipFill>
            <p:spPr>
              <a:xfrm>
                <a:off x="12208814" y="5061339"/>
                <a:ext cx="1207183" cy="1207183"/>
              </a:xfrm>
              <a:prstGeom prst="rect">
                <a:avLst/>
              </a:prstGeom>
            </p:spPr>
          </p:pic>
        </p:grpSp>
        <p:pic>
          <p:nvPicPr>
            <p:cNvPr id="54" name="Object 53"/>
            <p:cNvPicPr>
              <a:picLocks noChangeAspect="1"/>
            </p:cNvPicPr>
            <p:nvPr/>
          </p:nvPicPr>
          <p:blipFill>
            <a:blip r:embed="rId21" cstate="print"/>
            <a:stretch>
              <a:fillRect/>
            </a:stretch>
          </p:blipFill>
          <p:spPr>
            <a:xfrm>
              <a:off x="11949029" y="4704563"/>
              <a:ext cx="1767390" cy="493321"/>
            </a:xfrm>
            <a:prstGeom prst="rect">
              <a:avLst/>
            </a:prstGeom>
          </p:spPr>
        </p:pic>
        <p:grpSp>
          <p:nvGrpSpPr>
            <p:cNvPr id="1017" name="그룹 1017"/>
            <p:cNvGrpSpPr/>
            <p:nvPr/>
          </p:nvGrpSpPr>
          <p:grpSpPr>
            <a:xfrm>
              <a:off x="12350329" y="5201035"/>
              <a:ext cx="943201" cy="943201"/>
              <a:chOff x="12350329" y="5201035"/>
              <a:chExt cx="943201" cy="943201"/>
            </a:xfrm>
          </p:grpSpPr>
          <p:pic>
            <p:nvPicPr>
              <p:cNvPr id="56" name="Object 55"/>
              <p:cNvPicPr>
                <a:picLocks noChangeAspect="1"/>
              </p:cNvPicPr>
              <p:nvPr/>
            </p:nvPicPr>
            <p:blipFill>
              <a:blip r:embed="rId22" cstate="print"/>
              <a:stretch>
                <a:fillRect/>
              </a:stretch>
            </p:blipFill>
            <p:spPr>
              <a:xfrm>
                <a:off x="12350329" y="5201035"/>
                <a:ext cx="943201" cy="943201"/>
              </a:xfrm>
              <a:prstGeom prst="rect">
                <a:avLst/>
              </a:prstGeom>
            </p:spPr>
          </p:pic>
        </p:grpSp>
      </p:grpSp>
      <p:grpSp>
        <p:nvGrpSpPr>
          <p:cNvPr id="1018" name="그룹 1018"/>
          <p:cNvGrpSpPr/>
          <p:nvPr/>
        </p:nvGrpSpPr>
        <p:grpSpPr>
          <a:xfrm>
            <a:off x="9240697" y="3163042"/>
            <a:ext cx="1161905" cy="1568677"/>
            <a:chOff x="13861045" y="4744562"/>
            <a:chExt cx="1742857" cy="2353015"/>
          </a:xfrm>
        </p:grpSpPr>
        <p:pic>
          <p:nvPicPr>
            <p:cNvPr id="60" name="Object 59"/>
            <p:cNvPicPr>
              <a:picLocks noChangeAspect="1"/>
            </p:cNvPicPr>
            <p:nvPr/>
          </p:nvPicPr>
          <p:blipFill>
            <a:blip r:embed="rId23" cstate="print"/>
            <a:stretch>
              <a:fillRect/>
            </a:stretch>
          </p:blipFill>
          <p:spPr>
            <a:xfrm>
              <a:off x="13832474" y="6496753"/>
              <a:ext cx="1844167" cy="644460"/>
            </a:xfrm>
            <a:prstGeom prst="rect">
              <a:avLst/>
            </a:prstGeom>
          </p:spPr>
        </p:pic>
        <p:grpSp>
          <p:nvGrpSpPr>
            <p:cNvPr id="1019" name="그룹 1019"/>
            <p:cNvGrpSpPr/>
            <p:nvPr/>
          </p:nvGrpSpPr>
          <p:grpSpPr>
            <a:xfrm>
              <a:off x="14144886" y="5061339"/>
              <a:ext cx="1207183" cy="1207183"/>
              <a:chOff x="14144886" y="5061339"/>
              <a:chExt cx="1207183" cy="1207183"/>
            </a:xfrm>
          </p:grpSpPr>
          <p:pic>
            <p:nvPicPr>
              <p:cNvPr id="62" name="Object 61"/>
              <p:cNvPicPr>
                <a:picLocks noChangeAspect="1"/>
              </p:cNvPicPr>
              <p:nvPr/>
            </p:nvPicPr>
            <p:blipFill>
              <a:blip r:embed="rId13" cstate="print"/>
              <a:stretch>
                <a:fillRect/>
              </a:stretch>
            </p:blipFill>
            <p:spPr>
              <a:xfrm>
                <a:off x="14144886" y="5061339"/>
                <a:ext cx="1207183" cy="1207183"/>
              </a:xfrm>
              <a:prstGeom prst="rect">
                <a:avLst/>
              </a:prstGeom>
            </p:spPr>
          </p:pic>
        </p:grpSp>
        <p:pic>
          <p:nvPicPr>
            <p:cNvPr id="64" name="Object 63"/>
            <p:cNvPicPr>
              <a:picLocks noChangeAspect="1"/>
            </p:cNvPicPr>
            <p:nvPr/>
          </p:nvPicPr>
          <p:blipFill>
            <a:blip r:embed="rId24" cstate="print"/>
            <a:stretch>
              <a:fillRect/>
            </a:stretch>
          </p:blipFill>
          <p:spPr>
            <a:xfrm>
              <a:off x="14127522" y="4704563"/>
              <a:ext cx="1300268" cy="479988"/>
            </a:xfrm>
            <a:prstGeom prst="rect">
              <a:avLst/>
            </a:prstGeom>
          </p:spPr>
        </p:pic>
        <p:grpSp>
          <p:nvGrpSpPr>
            <p:cNvPr id="1020" name="그룹 1020"/>
            <p:cNvGrpSpPr/>
            <p:nvPr/>
          </p:nvGrpSpPr>
          <p:grpSpPr>
            <a:xfrm>
              <a:off x="14221799" y="5142857"/>
              <a:ext cx="1053356" cy="1053356"/>
              <a:chOff x="14221799" y="5142857"/>
              <a:chExt cx="1053356" cy="1053356"/>
            </a:xfrm>
          </p:grpSpPr>
          <p:pic>
            <p:nvPicPr>
              <p:cNvPr id="66" name="Object 65"/>
              <p:cNvPicPr>
                <a:picLocks noChangeAspect="1"/>
              </p:cNvPicPr>
              <p:nvPr/>
            </p:nvPicPr>
            <p:blipFill>
              <a:blip r:embed="rId25" cstate="print"/>
              <a:stretch>
                <a:fillRect/>
              </a:stretch>
            </p:blipFill>
            <p:spPr>
              <a:xfrm>
                <a:off x="14221799" y="5142857"/>
                <a:ext cx="1053356" cy="1053356"/>
              </a:xfrm>
              <a:prstGeom prst="rect">
                <a:avLst/>
              </a:prstGeom>
            </p:spPr>
          </p:pic>
        </p:grpSp>
      </p:grpSp>
      <p:grpSp>
        <p:nvGrpSpPr>
          <p:cNvPr id="1021" name="그룹 1021"/>
          <p:cNvGrpSpPr/>
          <p:nvPr/>
        </p:nvGrpSpPr>
        <p:grpSpPr>
          <a:xfrm>
            <a:off x="10403039" y="3163041"/>
            <a:ext cx="1252699" cy="1545208"/>
            <a:chOff x="15604558" y="4744562"/>
            <a:chExt cx="1879048" cy="2317812"/>
          </a:xfrm>
        </p:grpSpPr>
        <p:grpSp>
          <p:nvGrpSpPr>
            <p:cNvPr id="1022" name="그룹 1022"/>
            <p:cNvGrpSpPr/>
            <p:nvPr/>
          </p:nvGrpSpPr>
          <p:grpSpPr>
            <a:xfrm>
              <a:off x="15873824" y="5061339"/>
              <a:ext cx="1207183" cy="1207183"/>
              <a:chOff x="15873824" y="5061339"/>
              <a:chExt cx="1207183" cy="1207183"/>
            </a:xfrm>
          </p:grpSpPr>
          <p:pic>
            <p:nvPicPr>
              <p:cNvPr id="71" name="Object 70"/>
              <p:cNvPicPr>
                <a:picLocks noChangeAspect="1"/>
              </p:cNvPicPr>
              <p:nvPr/>
            </p:nvPicPr>
            <p:blipFill>
              <a:blip r:embed="rId13" cstate="print"/>
              <a:stretch>
                <a:fillRect/>
              </a:stretch>
            </p:blipFill>
            <p:spPr>
              <a:xfrm>
                <a:off x="15873824" y="5061339"/>
                <a:ext cx="1207183" cy="1207183"/>
              </a:xfrm>
              <a:prstGeom prst="rect">
                <a:avLst/>
              </a:prstGeom>
            </p:spPr>
          </p:pic>
        </p:grpSp>
        <p:pic>
          <p:nvPicPr>
            <p:cNvPr id="73" name="Object 72"/>
            <p:cNvPicPr>
              <a:picLocks noChangeAspect="1"/>
            </p:cNvPicPr>
            <p:nvPr/>
          </p:nvPicPr>
          <p:blipFill>
            <a:blip r:embed="rId26" cstate="print"/>
            <a:stretch>
              <a:fillRect/>
            </a:stretch>
          </p:blipFill>
          <p:spPr>
            <a:xfrm>
              <a:off x="15646953" y="4704563"/>
              <a:ext cx="1701686" cy="479988"/>
            </a:xfrm>
            <a:prstGeom prst="rect">
              <a:avLst/>
            </a:prstGeom>
          </p:spPr>
        </p:pic>
        <p:pic>
          <p:nvPicPr>
            <p:cNvPr id="74" name="Object 73"/>
            <p:cNvPicPr>
              <a:picLocks noChangeAspect="1"/>
            </p:cNvPicPr>
            <p:nvPr/>
          </p:nvPicPr>
          <p:blipFill>
            <a:blip r:embed="rId27" cstate="print"/>
            <a:stretch>
              <a:fillRect/>
            </a:stretch>
          </p:blipFill>
          <p:spPr>
            <a:xfrm>
              <a:off x="15575988" y="6503625"/>
              <a:ext cx="1977022" cy="644460"/>
            </a:xfrm>
            <a:prstGeom prst="rect">
              <a:avLst/>
            </a:prstGeom>
          </p:spPr>
        </p:pic>
        <p:grpSp>
          <p:nvGrpSpPr>
            <p:cNvPr id="1023" name="그룹 1023"/>
            <p:cNvGrpSpPr/>
            <p:nvPr/>
          </p:nvGrpSpPr>
          <p:grpSpPr>
            <a:xfrm>
              <a:off x="15975886" y="5163401"/>
              <a:ext cx="1000695" cy="1000695"/>
              <a:chOff x="15975886" y="5163401"/>
              <a:chExt cx="1000695" cy="1000695"/>
            </a:xfrm>
          </p:grpSpPr>
          <p:pic>
            <p:nvPicPr>
              <p:cNvPr id="76" name="Object 75"/>
              <p:cNvPicPr>
                <a:picLocks noChangeAspect="1"/>
              </p:cNvPicPr>
              <p:nvPr/>
            </p:nvPicPr>
            <p:blipFill>
              <a:blip r:embed="rId28" cstate="print"/>
              <a:stretch>
                <a:fillRect/>
              </a:stretch>
            </p:blipFill>
            <p:spPr>
              <a:xfrm>
                <a:off x="15975886" y="5163401"/>
                <a:ext cx="1000695" cy="1000695"/>
              </a:xfrm>
              <a:prstGeom prst="rect">
                <a:avLst/>
              </a:prstGeom>
            </p:spPr>
          </p:pic>
        </p:grpSp>
      </p:grpSp>
      <p:grpSp>
        <p:nvGrpSpPr>
          <p:cNvPr id="1024" name="그룹 1024"/>
          <p:cNvGrpSpPr/>
          <p:nvPr/>
        </p:nvGrpSpPr>
        <p:grpSpPr>
          <a:xfrm>
            <a:off x="6367030" y="3163042"/>
            <a:ext cx="1475481" cy="1536931"/>
            <a:chOff x="9550545" y="4744562"/>
            <a:chExt cx="2213222" cy="2305397"/>
          </a:xfrm>
        </p:grpSpPr>
        <p:grpSp>
          <p:nvGrpSpPr>
            <p:cNvPr id="1025" name="그룹 1025"/>
            <p:cNvGrpSpPr/>
            <p:nvPr/>
          </p:nvGrpSpPr>
          <p:grpSpPr>
            <a:xfrm>
              <a:off x="10042298" y="5061339"/>
              <a:ext cx="1207183" cy="1207183"/>
              <a:chOff x="10042298" y="5061339"/>
              <a:chExt cx="1207183" cy="1207183"/>
            </a:xfrm>
          </p:grpSpPr>
          <p:pic>
            <p:nvPicPr>
              <p:cNvPr id="81" name="Object 80"/>
              <p:cNvPicPr>
                <a:picLocks noChangeAspect="1"/>
              </p:cNvPicPr>
              <p:nvPr/>
            </p:nvPicPr>
            <p:blipFill>
              <a:blip r:embed="rId13" cstate="print"/>
              <a:stretch>
                <a:fillRect/>
              </a:stretch>
            </p:blipFill>
            <p:spPr>
              <a:xfrm>
                <a:off x="10042298" y="5061339"/>
                <a:ext cx="1207183" cy="1207183"/>
              </a:xfrm>
              <a:prstGeom prst="rect">
                <a:avLst/>
              </a:prstGeom>
            </p:spPr>
          </p:pic>
        </p:grpSp>
        <p:pic>
          <p:nvPicPr>
            <p:cNvPr id="83" name="Object 82"/>
            <p:cNvPicPr>
              <a:picLocks noChangeAspect="1"/>
            </p:cNvPicPr>
            <p:nvPr/>
          </p:nvPicPr>
          <p:blipFill>
            <a:blip r:embed="rId29" cstate="print"/>
            <a:stretch>
              <a:fillRect/>
            </a:stretch>
          </p:blipFill>
          <p:spPr>
            <a:xfrm>
              <a:off x="9731384" y="6496753"/>
              <a:ext cx="1844860" cy="644460"/>
            </a:xfrm>
            <a:prstGeom prst="rect">
              <a:avLst/>
            </a:prstGeom>
          </p:spPr>
        </p:pic>
        <p:grpSp>
          <p:nvGrpSpPr>
            <p:cNvPr id="1026" name="그룹 1026"/>
            <p:cNvGrpSpPr/>
            <p:nvPr/>
          </p:nvGrpSpPr>
          <p:grpSpPr>
            <a:xfrm>
              <a:off x="10134727" y="5126228"/>
              <a:ext cx="1049865" cy="1049865"/>
              <a:chOff x="10134727" y="5126228"/>
              <a:chExt cx="1049865" cy="1049865"/>
            </a:xfrm>
          </p:grpSpPr>
          <p:pic>
            <p:nvPicPr>
              <p:cNvPr id="85" name="Object 84"/>
              <p:cNvPicPr>
                <a:picLocks noChangeAspect="1"/>
              </p:cNvPicPr>
              <p:nvPr/>
            </p:nvPicPr>
            <p:blipFill>
              <a:blip r:embed="rId30" cstate="print"/>
              <a:stretch>
                <a:fillRect/>
              </a:stretch>
            </p:blipFill>
            <p:spPr>
              <a:xfrm>
                <a:off x="10134727" y="5126228"/>
                <a:ext cx="1049865" cy="1049865"/>
              </a:xfrm>
              <a:prstGeom prst="rect">
                <a:avLst/>
              </a:prstGeom>
            </p:spPr>
          </p:pic>
        </p:grpSp>
        <p:pic>
          <p:nvPicPr>
            <p:cNvPr id="87" name="Object 86"/>
            <p:cNvPicPr>
              <a:picLocks noChangeAspect="1"/>
            </p:cNvPicPr>
            <p:nvPr/>
          </p:nvPicPr>
          <p:blipFill>
            <a:blip r:embed="rId31" cstate="print"/>
            <a:stretch>
              <a:fillRect/>
            </a:stretch>
          </p:blipFill>
          <p:spPr>
            <a:xfrm>
              <a:off x="9510546" y="4704563"/>
              <a:ext cx="2363380" cy="495988"/>
            </a:xfrm>
            <a:prstGeom prst="rect">
              <a:avLst/>
            </a:prstGeom>
          </p:spPr>
        </p:pic>
      </p:grpSp>
    </p:spTree>
    <p:extLst>
      <p:ext uri="{BB962C8B-B14F-4D97-AF65-F5344CB8AC3E}">
        <p14:creationId xmlns:p14="http://schemas.microsoft.com/office/powerpoint/2010/main" val="207003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23823DC5-AECC-43CA-AAB2-582A0A3A71F4}"/>
              </a:ext>
            </a:extLst>
          </p:cNvPr>
          <p:cNvGrpSpPr/>
          <p:nvPr/>
        </p:nvGrpSpPr>
        <p:grpSpPr>
          <a:xfrm>
            <a:off x="4399156" y="5869862"/>
            <a:ext cx="2966278" cy="973481"/>
            <a:chOff x="6598734" y="8804792"/>
            <a:chExt cx="4449417" cy="1460222"/>
          </a:xfrm>
        </p:grpSpPr>
        <p:pic>
          <p:nvPicPr>
            <p:cNvPr id="2" name="Object 1"/>
            <p:cNvPicPr>
              <a:picLocks noChangeAspect="1"/>
            </p:cNvPicPr>
            <p:nvPr/>
          </p:nvPicPr>
          <p:blipFill>
            <a:blip r:embed="rId2" cstate="print"/>
            <a:stretch>
              <a:fillRect/>
            </a:stretch>
          </p:blipFill>
          <p:spPr>
            <a:xfrm>
              <a:off x="6615877" y="9355991"/>
              <a:ext cx="3479526" cy="909023"/>
            </a:xfrm>
            <a:prstGeom prst="rect">
              <a:avLst/>
            </a:prstGeom>
          </p:spPr>
        </p:pic>
        <p:pic>
          <p:nvPicPr>
            <p:cNvPr id="3" name="Object 2"/>
            <p:cNvPicPr>
              <a:picLocks noChangeAspect="1"/>
            </p:cNvPicPr>
            <p:nvPr/>
          </p:nvPicPr>
          <p:blipFill>
            <a:blip r:embed="rId3" cstate="print"/>
            <a:stretch>
              <a:fillRect/>
            </a:stretch>
          </p:blipFill>
          <p:spPr>
            <a:xfrm>
              <a:off x="6598734" y="8804792"/>
              <a:ext cx="4449417" cy="548558"/>
            </a:xfrm>
            <a:prstGeom prst="rect">
              <a:avLst/>
            </a:prstGeom>
          </p:spPr>
        </p:pic>
      </p:grpSp>
      <p:grpSp>
        <p:nvGrpSpPr>
          <p:cNvPr id="9" name="그룹 8">
            <a:extLst>
              <a:ext uri="{FF2B5EF4-FFF2-40B4-BE49-F238E27FC236}">
                <a16:creationId xmlns:a16="http://schemas.microsoft.com/office/drawing/2014/main" id="{F51977B5-EA5D-4F36-95B1-3571A5AC92AC}"/>
              </a:ext>
            </a:extLst>
          </p:cNvPr>
          <p:cNvGrpSpPr/>
          <p:nvPr/>
        </p:nvGrpSpPr>
        <p:grpSpPr>
          <a:xfrm>
            <a:off x="7968446" y="5869862"/>
            <a:ext cx="2554725" cy="973481"/>
            <a:chOff x="11952668" y="8804792"/>
            <a:chExt cx="3832088" cy="1460222"/>
          </a:xfrm>
        </p:grpSpPr>
        <p:pic>
          <p:nvPicPr>
            <p:cNvPr id="4" name="Object 3"/>
            <p:cNvPicPr>
              <a:picLocks noChangeAspect="1"/>
            </p:cNvPicPr>
            <p:nvPr/>
          </p:nvPicPr>
          <p:blipFill>
            <a:blip r:embed="rId4" cstate="print"/>
            <a:stretch>
              <a:fillRect/>
            </a:stretch>
          </p:blipFill>
          <p:spPr>
            <a:xfrm>
              <a:off x="11969810" y="9355991"/>
              <a:ext cx="3814946" cy="909023"/>
            </a:xfrm>
            <a:prstGeom prst="rect">
              <a:avLst/>
            </a:prstGeom>
          </p:spPr>
        </p:pic>
        <p:pic>
          <p:nvPicPr>
            <p:cNvPr id="5" name="Object 4"/>
            <p:cNvPicPr>
              <a:picLocks noChangeAspect="1"/>
            </p:cNvPicPr>
            <p:nvPr/>
          </p:nvPicPr>
          <p:blipFill>
            <a:blip r:embed="rId5" cstate="print"/>
            <a:stretch>
              <a:fillRect/>
            </a:stretch>
          </p:blipFill>
          <p:spPr>
            <a:xfrm>
              <a:off x="11952668" y="8804792"/>
              <a:ext cx="3119772" cy="548558"/>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89" y="1440522"/>
            <a:ext cx="1276312" cy="375661"/>
          </a:xfrm>
          <a:prstGeom prst="rect">
            <a:avLst/>
          </a:prstGeom>
        </p:spPr>
      </p:pic>
      <p:pic>
        <p:nvPicPr>
          <p:cNvPr id="14" name="Object 13"/>
          <p:cNvPicPr>
            <a:picLocks noChangeAspect="1"/>
          </p:cNvPicPr>
          <p:nvPr/>
        </p:nvPicPr>
        <p:blipFill>
          <a:blip r:embed="rId10" cstate="print"/>
          <a:stretch>
            <a:fillRect/>
          </a:stretch>
        </p:blipFill>
        <p:spPr>
          <a:xfrm>
            <a:off x="1200604" y="2029365"/>
            <a:ext cx="10345357" cy="462294"/>
          </a:xfrm>
          <a:prstGeom prst="rect">
            <a:avLst/>
          </a:prstGeom>
        </p:spPr>
      </p:pic>
      <p:pic>
        <p:nvPicPr>
          <p:cNvPr id="15" name="Object 14"/>
          <p:cNvPicPr>
            <a:picLocks noChangeAspect="1"/>
          </p:cNvPicPr>
          <p:nvPr/>
        </p:nvPicPr>
        <p:blipFill>
          <a:blip r:embed="rId11" cstate="print"/>
          <a:stretch>
            <a:fillRect/>
          </a:stretch>
        </p:blipFill>
        <p:spPr>
          <a:xfrm>
            <a:off x="955220" y="3152007"/>
            <a:ext cx="1030477" cy="375864"/>
          </a:xfrm>
          <a:prstGeom prst="rect">
            <a:avLst/>
          </a:prstGeom>
        </p:spPr>
      </p:pic>
      <p:pic>
        <p:nvPicPr>
          <p:cNvPr id="16" name="Object 15"/>
          <p:cNvPicPr>
            <a:picLocks noChangeAspect="1"/>
          </p:cNvPicPr>
          <p:nvPr/>
        </p:nvPicPr>
        <p:blipFill>
          <a:blip r:embed="rId12" cstate="print"/>
          <a:stretch>
            <a:fillRect/>
          </a:stretch>
        </p:blipFill>
        <p:spPr>
          <a:xfrm>
            <a:off x="970344" y="4441499"/>
            <a:ext cx="1958941" cy="1311527"/>
          </a:xfrm>
          <a:prstGeom prst="rect">
            <a:avLst/>
          </a:prstGeom>
        </p:spPr>
      </p:pic>
      <p:pic>
        <p:nvPicPr>
          <p:cNvPr id="17" name="Object 16"/>
          <p:cNvPicPr>
            <a:picLocks noChangeAspect="1"/>
          </p:cNvPicPr>
          <p:nvPr/>
        </p:nvPicPr>
        <p:blipFill>
          <a:blip r:embed="rId13" cstate="print"/>
          <a:stretch>
            <a:fillRect/>
          </a:stretch>
        </p:blipFill>
        <p:spPr>
          <a:xfrm>
            <a:off x="964705" y="3598039"/>
            <a:ext cx="1387091" cy="727221"/>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7998921" y="2575247"/>
            <a:ext cx="3172522" cy="3174359"/>
            <a:chOff x="11998381" y="3862870"/>
            <a:chExt cx="4758783" cy="4761538"/>
          </a:xfrm>
        </p:grpSpPr>
        <p:pic>
          <p:nvPicPr>
            <p:cNvPr id="22" name="Object 21"/>
            <p:cNvPicPr>
              <a:picLocks noChangeAspect="1"/>
            </p:cNvPicPr>
            <p:nvPr/>
          </p:nvPicPr>
          <p:blipFill>
            <a:blip r:embed="rId15" cstate="print"/>
            <a:stretch>
              <a:fillRect/>
            </a:stretch>
          </p:blipFill>
          <p:spPr>
            <a:xfrm>
              <a:off x="11998381" y="3862870"/>
              <a:ext cx="4758783" cy="4761538"/>
            </a:xfrm>
            <a:prstGeom prst="rect">
              <a:avLst/>
            </a:prstGeom>
          </p:spPr>
        </p:pic>
      </p:grpSp>
      <p:grpSp>
        <p:nvGrpSpPr>
          <p:cNvPr id="1005" name="그룹 1005"/>
          <p:cNvGrpSpPr/>
          <p:nvPr/>
        </p:nvGrpSpPr>
        <p:grpSpPr>
          <a:xfrm>
            <a:off x="4429632" y="2575247"/>
            <a:ext cx="3175951" cy="3171543"/>
            <a:chOff x="6644448" y="3862870"/>
            <a:chExt cx="4763926" cy="4757315"/>
          </a:xfrm>
        </p:grpSpPr>
        <p:pic>
          <p:nvPicPr>
            <p:cNvPr id="25" name="Object 24"/>
            <p:cNvPicPr>
              <a:picLocks noChangeAspect="1"/>
            </p:cNvPicPr>
            <p:nvPr/>
          </p:nvPicPr>
          <p:blipFill>
            <a:blip r:embed="rId16" cstate="print"/>
            <a:stretch>
              <a:fillRect/>
            </a:stretch>
          </p:blipFill>
          <p:spPr>
            <a:xfrm>
              <a:off x="6644448" y="3862870"/>
              <a:ext cx="4763926" cy="4757315"/>
            </a:xfrm>
            <a:prstGeom prst="rect">
              <a:avLst/>
            </a:prstGeom>
          </p:spPr>
        </p:pic>
      </p:grpSp>
    </p:spTree>
    <p:extLst>
      <p:ext uri="{BB962C8B-B14F-4D97-AF65-F5344CB8AC3E}">
        <p14:creationId xmlns:p14="http://schemas.microsoft.com/office/powerpoint/2010/main" val="3889976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randombar(horizontal)">
                                      <p:cBhvr>
                                        <p:cTn id="7" dur="500"/>
                                        <p:tgtEl>
                                          <p:spTgt spid="100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4"/>
                                        </p:tgtEl>
                                        <p:attrNameLst>
                                          <p:attrName>style.visibility</p:attrName>
                                        </p:attrNameLst>
                                      </p:cBhvr>
                                      <p:to>
                                        <p:strVal val="visible"/>
                                      </p:to>
                                    </p:set>
                                    <p:animEffect transition="in" filter="randombar(horizontal)">
                                      <p:cBhvr>
                                        <p:cTn id="15" dur="500"/>
                                        <p:tgtEl>
                                          <p:spTgt spid="100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5BBD9AF-F034-4773-A3D3-073BBD97B00E}"/>
              </a:ext>
            </a:extLst>
          </p:cNvPr>
          <p:cNvGrpSpPr/>
          <p:nvPr/>
        </p:nvGrpSpPr>
        <p:grpSpPr>
          <a:xfrm>
            <a:off x="4462649" y="5869862"/>
            <a:ext cx="2694843" cy="973481"/>
            <a:chOff x="6693973" y="8804792"/>
            <a:chExt cx="4042264" cy="1460222"/>
          </a:xfrm>
        </p:grpSpPr>
        <p:pic>
          <p:nvPicPr>
            <p:cNvPr id="2" name="Object 1"/>
            <p:cNvPicPr>
              <a:picLocks noChangeAspect="1"/>
            </p:cNvPicPr>
            <p:nvPr/>
          </p:nvPicPr>
          <p:blipFill>
            <a:blip r:embed="rId2" cstate="print"/>
            <a:stretch>
              <a:fillRect/>
            </a:stretch>
          </p:blipFill>
          <p:spPr>
            <a:xfrm>
              <a:off x="6711115" y="9355991"/>
              <a:ext cx="3664283" cy="909023"/>
            </a:xfrm>
            <a:prstGeom prst="rect">
              <a:avLst/>
            </a:prstGeom>
          </p:spPr>
        </p:pic>
        <p:pic>
          <p:nvPicPr>
            <p:cNvPr id="3" name="Object 2"/>
            <p:cNvPicPr>
              <a:picLocks noChangeAspect="1"/>
            </p:cNvPicPr>
            <p:nvPr/>
          </p:nvPicPr>
          <p:blipFill>
            <a:blip r:embed="rId3" cstate="print"/>
            <a:stretch>
              <a:fillRect/>
            </a:stretch>
          </p:blipFill>
          <p:spPr>
            <a:xfrm>
              <a:off x="6693973" y="8804792"/>
              <a:ext cx="4042264" cy="567148"/>
            </a:xfrm>
            <a:prstGeom prst="rect">
              <a:avLst/>
            </a:prstGeom>
          </p:spPr>
        </p:pic>
      </p:grpSp>
      <p:grpSp>
        <p:nvGrpSpPr>
          <p:cNvPr id="9" name="그룹 8">
            <a:extLst>
              <a:ext uri="{FF2B5EF4-FFF2-40B4-BE49-F238E27FC236}">
                <a16:creationId xmlns:a16="http://schemas.microsoft.com/office/drawing/2014/main" id="{A0617869-BCF4-4D7D-9D66-B95AEFD75664}"/>
              </a:ext>
            </a:extLst>
          </p:cNvPr>
          <p:cNvGrpSpPr/>
          <p:nvPr/>
        </p:nvGrpSpPr>
        <p:grpSpPr>
          <a:xfrm>
            <a:off x="8031938" y="5869862"/>
            <a:ext cx="1865601" cy="973481"/>
            <a:chOff x="12047906" y="8804792"/>
            <a:chExt cx="2798401" cy="1460222"/>
          </a:xfrm>
        </p:grpSpPr>
        <p:pic>
          <p:nvPicPr>
            <p:cNvPr id="4" name="Object 3"/>
            <p:cNvPicPr>
              <a:picLocks noChangeAspect="1"/>
            </p:cNvPicPr>
            <p:nvPr/>
          </p:nvPicPr>
          <p:blipFill>
            <a:blip r:embed="rId4" cstate="print"/>
            <a:stretch>
              <a:fillRect/>
            </a:stretch>
          </p:blipFill>
          <p:spPr>
            <a:xfrm>
              <a:off x="12065048" y="9355991"/>
              <a:ext cx="2781259" cy="909023"/>
            </a:xfrm>
            <a:prstGeom prst="rect">
              <a:avLst/>
            </a:prstGeom>
          </p:spPr>
        </p:pic>
        <p:pic>
          <p:nvPicPr>
            <p:cNvPr id="5" name="Object 4"/>
            <p:cNvPicPr>
              <a:picLocks noChangeAspect="1"/>
            </p:cNvPicPr>
            <p:nvPr/>
          </p:nvPicPr>
          <p:blipFill>
            <a:blip r:embed="rId5" cstate="print"/>
            <a:stretch>
              <a:fillRect/>
            </a:stretch>
          </p:blipFill>
          <p:spPr>
            <a:xfrm>
              <a:off x="12047906" y="8804792"/>
              <a:ext cx="2459369" cy="548558"/>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90" y="1440522"/>
            <a:ext cx="715157" cy="365705"/>
          </a:xfrm>
          <a:prstGeom prst="rect">
            <a:avLst/>
          </a:prstGeom>
        </p:spPr>
      </p:pic>
      <p:pic>
        <p:nvPicPr>
          <p:cNvPr id="14" name="Object 13"/>
          <p:cNvPicPr>
            <a:picLocks noChangeAspect="1"/>
          </p:cNvPicPr>
          <p:nvPr/>
        </p:nvPicPr>
        <p:blipFill>
          <a:blip r:embed="rId10" cstate="print"/>
          <a:stretch>
            <a:fillRect/>
          </a:stretch>
        </p:blipFill>
        <p:spPr>
          <a:xfrm>
            <a:off x="1207419" y="2029365"/>
            <a:ext cx="8237837" cy="462294"/>
          </a:xfrm>
          <a:prstGeom prst="rect">
            <a:avLst/>
          </a:prstGeom>
        </p:spPr>
      </p:pic>
      <p:pic>
        <p:nvPicPr>
          <p:cNvPr id="15" name="Object 14"/>
          <p:cNvPicPr>
            <a:picLocks noChangeAspect="1"/>
          </p:cNvPicPr>
          <p:nvPr/>
        </p:nvPicPr>
        <p:blipFill>
          <a:blip r:embed="rId11" cstate="print"/>
          <a:stretch>
            <a:fillRect/>
          </a:stretch>
        </p:blipFill>
        <p:spPr>
          <a:xfrm>
            <a:off x="955220" y="3152008"/>
            <a:ext cx="1946569" cy="365705"/>
          </a:xfrm>
          <a:prstGeom prst="rect">
            <a:avLst/>
          </a:prstGeom>
        </p:spPr>
      </p:pic>
      <p:pic>
        <p:nvPicPr>
          <p:cNvPr id="16" name="Object 15"/>
          <p:cNvPicPr>
            <a:picLocks noChangeAspect="1"/>
          </p:cNvPicPr>
          <p:nvPr/>
        </p:nvPicPr>
        <p:blipFill>
          <a:blip r:embed="rId12" cstate="print"/>
          <a:stretch>
            <a:fillRect/>
          </a:stretch>
        </p:blipFill>
        <p:spPr>
          <a:xfrm>
            <a:off x="970344" y="4441499"/>
            <a:ext cx="2365281" cy="1135149"/>
          </a:xfrm>
          <a:prstGeom prst="rect">
            <a:avLst/>
          </a:prstGeom>
        </p:spPr>
      </p:pic>
      <p:pic>
        <p:nvPicPr>
          <p:cNvPr id="17" name="Object 16"/>
          <p:cNvPicPr>
            <a:picLocks noChangeAspect="1"/>
          </p:cNvPicPr>
          <p:nvPr/>
        </p:nvPicPr>
        <p:blipFill>
          <a:blip r:embed="rId13" cstate="print"/>
          <a:stretch>
            <a:fillRect/>
          </a:stretch>
        </p:blipFill>
        <p:spPr>
          <a:xfrm>
            <a:off x="964401" y="3598039"/>
            <a:ext cx="2523977" cy="727221"/>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4429632" y="2575247"/>
            <a:ext cx="3175629" cy="3175629"/>
            <a:chOff x="6781800" y="3682438"/>
            <a:chExt cx="4763444" cy="4763444"/>
          </a:xfrm>
        </p:grpSpPr>
        <p:pic>
          <p:nvPicPr>
            <p:cNvPr id="22" name="Object 21"/>
            <p:cNvPicPr>
              <a:picLocks noChangeAspect="1"/>
            </p:cNvPicPr>
            <p:nvPr/>
          </p:nvPicPr>
          <p:blipFill>
            <a:blip r:embed="rId15" cstate="print"/>
            <a:stretch>
              <a:fillRect/>
            </a:stretch>
          </p:blipFill>
          <p:spPr>
            <a:xfrm>
              <a:off x="6781800" y="3682438"/>
              <a:ext cx="4763444" cy="4763444"/>
            </a:xfrm>
            <a:prstGeom prst="rect">
              <a:avLst/>
            </a:prstGeom>
          </p:spPr>
        </p:pic>
      </p:grpSp>
      <p:grpSp>
        <p:nvGrpSpPr>
          <p:cNvPr id="1005" name="그룹 1005"/>
          <p:cNvGrpSpPr/>
          <p:nvPr/>
        </p:nvGrpSpPr>
        <p:grpSpPr>
          <a:xfrm>
            <a:off x="4429632" y="2575247"/>
            <a:ext cx="3171748" cy="3177625"/>
            <a:chOff x="6739686" y="4084068"/>
            <a:chExt cx="4757622" cy="4766437"/>
          </a:xfrm>
        </p:grpSpPr>
        <p:pic>
          <p:nvPicPr>
            <p:cNvPr id="25" name="Object 24"/>
            <p:cNvPicPr>
              <a:picLocks noChangeAspect="1"/>
            </p:cNvPicPr>
            <p:nvPr/>
          </p:nvPicPr>
          <p:blipFill>
            <a:blip r:embed="rId16" cstate="print"/>
            <a:stretch>
              <a:fillRect/>
            </a:stretch>
          </p:blipFill>
          <p:spPr>
            <a:xfrm>
              <a:off x="6739686" y="4084068"/>
              <a:ext cx="4757622" cy="4766437"/>
            </a:xfrm>
            <a:prstGeom prst="rect">
              <a:avLst/>
            </a:prstGeom>
          </p:spPr>
        </p:pic>
      </p:grpSp>
      <p:grpSp>
        <p:nvGrpSpPr>
          <p:cNvPr id="1006" name="그룹 1006"/>
          <p:cNvGrpSpPr/>
          <p:nvPr/>
        </p:nvGrpSpPr>
        <p:grpSpPr>
          <a:xfrm>
            <a:off x="7998921" y="2575247"/>
            <a:ext cx="3176071" cy="3176071"/>
            <a:chOff x="12041957" y="3975443"/>
            <a:chExt cx="4764106" cy="4764106"/>
          </a:xfrm>
        </p:grpSpPr>
        <p:pic>
          <p:nvPicPr>
            <p:cNvPr id="28" name="Object 27"/>
            <p:cNvPicPr>
              <a:picLocks noChangeAspect="1"/>
            </p:cNvPicPr>
            <p:nvPr/>
          </p:nvPicPr>
          <p:blipFill>
            <a:blip r:embed="rId17" cstate="print"/>
            <a:stretch>
              <a:fillRect/>
            </a:stretch>
          </p:blipFill>
          <p:spPr>
            <a:xfrm>
              <a:off x="12041957" y="3975443"/>
              <a:ext cx="4764106" cy="4764106"/>
            </a:xfrm>
            <a:prstGeom prst="rect">
              <a:avLst/>
            </a:prstGeom>
          </p:spPr>
        </p:pic>
      </p:grpSp>
    </p:spTree>
    <p:extLst>
      <p:ext uri="{BB962C8B-B14F-4D97-AF65-F5344CB8AC3E}">
        <p14:creationId xmlns:p14="http://schemas.microsoft.com/office/powerpoint/2010/main" val="91910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randombar(horizontal)">
                                      <p:cBhvr>
                                        <p:cTn id="7" dur="500"/>
                                        <p:tgtEl>
                                          <p:spTgt spid="100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5"/>
                                        </p:tgtEl>
                                        <p:attrNameLst>
                                          <p:attrName>style.visibility</p:attrName>
                                        </p:attrNameLst>
                                      </p:cBhvr>
                                      <p:to>
                                        <p:strVal val="visible"/>
                                      </p:to>
                                    </p:set>
                                    <p:animEffect transition="in" filter="randombar(horizontal)">
                                      <p:cBhvr>
                                        <p:cTn id="15" dur="500"/>
                                        <p:tgtEl>
                                          <p:spTgt spid="100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06"/>
                                        </p:tgtEl>
                                        <p:attrNameLst>
                                          <p:attrName>style.visibility</p:attrName>
                                        </p:attrNameLst>
                                      </p:cBhvr>
                                      <p:to>
                                        <p:strVal val="visible"/>
                                      </p:to>
                                    </p:set>
                                    <p:animEffect transition="in" filter="randombar(horizontal)">
                                      <p:cBhvr>
                                        <p:cTn id="20" dur="500"/>
                                        <p:tgtEl>
                                          <p:spTgt spid="1006"/>
                                        </p:tgtEl>
                                      </p:cBhvr>
                                    </p:animEffect>
                                  </p:childTnLst>
                                </p:cTn>
                              </p:par>
                              <p:par>
                                <p:cTn id="21" presetID="2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2"/>
          <a:stretch>
            <a:fillRect/>
          </a:stretch>
        </p:blipFill>
        <p:spPr>
          <a:xfrm>
            <a:off x="1135380" y="1188719"/>
            <a:ext cx="594359" cy="594359"/>
          </a:xfrm>
          <a:prstGeom prst="rect">
            <a:avLst/>
          </a:prstGeom>
        </p:spPr>
      </p:pic>
      <p:pic>
        <p:nvPicPr>
          <p:cNvPr id="269" name="Picture 269"/>
          <p:cNvPicPr>
            <a:picLocks noChangeAspect="1"/>
          </p:cNvPicPr>
          <p:nvPr/>
        </p:nvPicPr>
        <p:blipFill>
          <a:blip r:embed="rId3"/>
          <a:stretch>
            <a:fillRect/>
          </a:stretch>
        </p:blipFill>
        <p:spPr>
          <a:xfrm>
            <a:off x="2042160" y="1188719"/>
            <a:ext cx="579120" cy="594359"/>
          </a:xfrm>
          <a:prstGeom prst="rect">
            <a:avLst/>
          </a:prstGeom>
        </p:spPr>
      </p:pic>
      <p:pic>
        <p:nvPicPr>
          <p:cNvPr id="270" name="Picture 270"/>
          <p:cNvPicPr>
            <a:picLocks noChangeAspect="1"/>
          </p:cNvPicPr>
          <p:nvPr/>
        </p:nvPicPr>
        <p:blipFill>
          <a:blip r:embed="rId4"/>
          <a:stretch>
            <a:fillRect/>
          </a:stretch>
        </p:blipFill>
        <p:spPr>
          <a:xfrm>
            <a:off x="7078980" y="1074419"/>
            <a:ext cx="670560" cy="670560"/>
          </a:xfrm>
          <a:prstGeom prst="rect">
            <a:avLst/>
          </a:prstGeom>
        </p:spPr>
      </p:pic>
      <p:pic>
        <p:nvPicPr>
          <p:cNvPr id="271" name="Picture 271"/>
          <p:cNvPicPr>
            <a:picLocks noChangeAspect="1"/>
          </p:cNvPicPr>
          <p:nvPr/>
        </p:nvPicPr>
        <p:blipFill>
          <a:blip r:embed="rId5"/>
          <a:stretch>
            <a:fillRect/>
          </a:stretch>
        </p:blipFill>
        <p:spPr>
          <a:xfrm>
            <a:off x="8100059" y="1097280"/>
            <a:ext cx="579120" cy="594359"/>
          </a:xfrm>
          <a:prstGeom prst="rect">
            <a:avLst/>
          </a:prstGeom>
        </p:spPr>
      </p:pic>
      <p:pic>
        <p:nvPicPr>
          <p:cNvPr id="272" name="Picture 272"/>
          <p:cNvPicPr>
            <a:picLocks noChangeAspect="1"/>
          </p:cNvPicPr>
          <p:nvPr/>
        </p:nvPicPr>
        <p:blipFill>
          <a:blip r:embed="rId6"/>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7"/>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8"/>
          <a:stretch>
            <a:fillRect/>
          </a:stretch>
        </p:blipFill>
        <p:spPr>
          <a:xfrm>
            <a:off x="3078480" y="1226820"/>
            <a:ext cx="571500" cy="594359"/>
          </a:xfrm>
          <a:prstGeom prst="rect">
            <a:avLst/>
          </a:prstGeom>
        </p:spPr>
      </p:pic>
      <p:pic>
        <p:nvPicPr>
          <p:cNvPr id="276" name="Picture 276"/>
          <p:cNvPicPr>
            <a:picLocks noChangeAspect="1"/>
          </p:cNvPicPr>
          <p:nvPr/>
        </p:nvPicPr>
        <p:blipFill>
          <a:blip r:embed="rId9"/>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1"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1"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1"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1"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1"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1"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1"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1"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1"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1"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1"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1"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181105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B586DD9-342C-4152-BC3E-F05374D5C2CF}"/>
              </a:ext>
            </a:extLst>
          </p:cNvPr>
          <p:cNvGrpSpPr/>
          <p:nvPr/>
        </p:nvGrpSpPr>
        <p:grpSpPr>
          <a:xfrm>
            <a:off x="4462649" y="5869862"/>
            <a:ext cx="2150348" cy="797105"/>
            <a:chOff x="6693973" y="8804792"/>
            <a:chExt cx="3225522" cy="1195658"/>
          </a:xfrm>
        </p:grpSpPr>
        <p:pic>
          <p:nvPicPr>
            <p:cNvPr id="2" name="Object 1"/>
            <p:cNvPicPr>
              <a:picLocks noChangeAspect="1"/>
            </p:cNvPicPr>
            <p:nvPr/>
          </p:nvPicPr>
          <p:blipFill>
            <a:blip r:embed="rId2" cstate="print"/>
            <a:stretch>
              <a:fillRect/>
            </a:stretch>
          </p:blipFill>
          <p:spPr>
            <a:xfrm>
              <a:off x="6711115" y="9355991"/>
              <a:ext cx="3140107" cy="644459"/>
            </a:xfrm>
            <a:prstGeom prst="rect">
              <a:avLst/>
            </a:prstGeom>
          </p:spPr>
        </p:pic>
        <p:pic>
          <p:nvPicPr>
            <p:cNvPr id="3" name="Object 2"/>
            <p:cNvPicPr>
              <a:picLocks noChangeAspect="1"/>
            </p:cNvPicPr>
            <p:nvPr/>
          </p:nvPicPr>
          <p:blipFill>
            <a:blip r:embed="rId3" cstate="print"/>
            <a:stretch>
              <a:fillRect/>
            </a:stretch>
          </p:blipFill>
          <p:spPr>
            <a:xfrm>
              <a:off x="6693973" y="8804792"/>
              <a:ext cx="3225522" cy="566843"/>
            </a:xfrm>
            <a:prstGeom prst="rect">
              <a:avLst/>
            </a:prstGeom>
          </p:spPr>
        </p:pic>
      </p:grpSp>
      <p:grpSp>
        <p:nvGrpSpPr>
          <p:cNvPr id="9" name="그룹 8">
            <a:extLst>
              <a:ext uri="{FF2B5EF4-FFF2-40B4-BE49-F238E27FC236}">
                <a16:creationId xmlns:a16="http://schemas.microsoft.com/office/drawing/2014/main" id="{EA819E8A-0849-4B70-B661-1261DD12CFEB}"/>
              </a:ext>
            </a:extLst>
          </p:cNvPr>
          <p:cNvGrpSpPr/>
          <p:nvPr/>
        </p:nvGrpSpPr>
        <p:grpSpPr>
          <a:xfrm>
            <a:off x="8031938" y="5869862"/>
            <a:ext cx="2571741" cy="973481"/>
            <a:chOff x="12047906" y="8804792"/>
            <a:chExt cx="3857611" cy="1460222"/>
          </a:xfrm>
        </p:grpSpPr>
        <p:pic>
          <p:nvPicPr>
            <p:cNvPr id="4" name="Object 3"/>
            <p:cNvPicPr>
              <a:picLocks noChangeAspect="1"/>
            </p:cNvPicPr>
            <p:nvPr/>
          </p:nvPicPr>
          <p:blipFill>
            <a:blip r:embed="rId4" cstate="print"/>
            <a:stretch>
              <a:fillRect/>
            </a:stretch>
          </p:blipFill>
          <p:spPr>
            <a:xfrm>
              <a:off x="12065048" y="9355991"/>
              <a:ext cx="3840469" cy="909023"/>
            </a:xfrm>
            <a:prstGeom prst="rect">
              <a:avLst/>
            </a:prstGeom>
          </p:spPr>
        </p:pic>
        <p:pic>
          <p:nvPicPr>
            <p:cNvPr id="5" name="Object 4"/>
            <p:cNvPicPr>
              <a:picLocks noChangeAspect="1"/>
            </p:cNvPicPr>
            <p:nvPr/>
          </p:nvPicPr>
          <p:blipFill>
            <a:blip r:embed="rId5" cstate="print"/>
            <a:stretch>
              <a:fillRect/>
            </a:stretch>
          </p:blipFill>
          <p:spPr>
            <a:xfrm>
              <a:off x="12047906" y="8804792"/>
              <a:ext cx="2260365" cy="566843"/>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90" y="1440522"/>
            <a:ext cx="1460587" cy="377693"/>
          </a:xfrm>
          <a:prstGeom prst="rect">
            <a:avLst/>
          </a:prstGeom>
        </p:spPr>
      </p:pic>
      <p:pic>
        <p:nvPicPr>
          <p:cNvPr id="14" name="Object 13"/>
          <p:cNvPicPr>
            <a:picLocks noChangeAspect="1"/>
          </p:cNvPicPr>
          <p:nvPr/>
        </p:nvPicPr>
        <p:blipFill>
          <a:blip r:embed="rId10" cstate="print"/>
          <a:stretch>
            <a:fillRect/>
          </a:stretch>
        </p:blipFill>
        <p:spPr>
          <a:xfrm>
            <a:off x="1207676" y="2029365"/>
            <a:ext cx="7984893" cy="462294"/>
          </a:xfrm>
          <a:prstGeom prst="rect">
            <a:avLst/>
          </a:prstGeom>
        </p:spPr>
      </p:pic>
      <p:pic>
        <p:nvPicPr>
          <p:cNvPr id="15" name="Object 14"/>
          <p:cNvPicPr>
            <a:picLocks noChangeAspect="1"/>
          </p:cNvPicPr>
          <p:nvPr/>
        </p:nvPicPr>
        <p:blipFill>
          <a:blip r:embed="rId11" cstate="print"/>
          <a:stretch>
            <a:fillRect/>
          </a:stretch>
        </p:blipFill>
        <p:spPr>
          <a:xfrm>
            <a:off x="955220" y="3152008"/>
            <a:ext cx="2327512" cy="377895"/>
          </a:xfrm>
          <a:prstGeom prst="rect">
            <a:avLst/>
          </a:prstGeom>
        </p:spPr>
      </p:pic>
      <p:pic>
        <p:nvPicPr>
          <p:cNvPr id="16" name="Object 15"/>
          <p:cNvPicPr>
            <a:picLocks noChangeAspect="1"/>
          </p:cNvPicPr>
          <p:nvPr/>
        </p:nvPicPr>
        <p:blipFill>
          <a:blip r:embed="rId12" cstate="print"/>
          <a:stretch>
            <a:fillRect/>
          </a:stretch>
        </p:blipFill>
        <p:spPr>
          <a:xfrm>
            <a:off x="969709" y="4441499"/>
            <a:ext cx="2527309" cy="429641"/>
          </a:xfrm>
          <a:prstGeom prst="rect">
            <a:avLst/>
          </a:prstGeom>
        </p:spPr>
      </p:pic>
      <p:pic>
        <p:nvPicPr>
          <p:cNvPr id="17" name="Object 16"/>
          <p:cNvPicPr>
            <a:picLocks noChangeAspect="1"/>
          </p:cNvPicPr>
          <p:nvPr/>
        </p:nvPicPr>
        <p:blipFill>
          <a:blip r:embed="rId13" cstate="print"/>
          <a:stretch>
            <a:fillRect/>
          </a:stretch>
        </p:blipFill>
        <p:spPr>
          <a:xfrm>
            <a:off x="964401" y="3598039"/>
            <a:ext cx="2071721" cy="515569"/>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4429633" y="2575247"/>
            <a:ext cx="3171967" cy="3171967"/>
            <a:chOff x="6739686" y="3686628"/>
            <a:chExt cx="4757951" cy="4757951"/>
          </a:xfrm>
        </p:grpSpPr>
        <p:pic>
          <p:nvPicPr>
            <p:cNvPr id="22" name="Object 21"/>
            <p:cNvPicPr>
              <a:picLocks noChangeAspect="1"/>
            </p:cNvPicPr>
            <p:nvPr/>
          </p:nvPicPr>
          <p:blipFill>
            <a:blip r:embed="rId15" cstate="print"/>
            <a:stretch>
              <a:fillRect/>
            </a:stretch>
          </p:blipFill>
          <p:spPr>
            <a:xfrm>
              <a:off x="6739686" y="3686628"/>
              <a:ext cx="4757951" cy="4757951"/>
            </a:xfrm>
            <a:prstGeom prst="rect">
              <a:avLst/>
            </a:prstGeom>
          </p:spPr>
        </p:pic>
      </p:grpSp>
      <p:grpSp>
        <p:nvGrpSpPr>
          <p:cNvPr id="1005" name="그룹 1005"/>
          <p:cNvGrpSpPr/>
          <p:nvPr/>
        </p:nvGrpSpPr>
        <p:grpSpPr>
          <a:xfrm>
            <a:off x="4429633" y="2575247"/>
            <a:ext cx="3171543" cy="3171543"/>
            <a:chOff x="6754676" y="3834993"/>
            <a:chExt cx="4757315" cy="4757315"/>
          </a:xfrm>
        </p:grpSpPr>
        <p:pic>
          <p:nvPicPr>
            <p:cNvPr id="25" name="Object 24"/>
            <p:cNvPicPr>
              <a:picLocks noChangeAspect="1"/>
            </p:cNvPicPr>
            <p:nvPr/>
          </p:nvPicPr>
          <p:blipFill>
            <a:blip r:embed="rId16" cstate="print"/>
            <a:stretch>
              <a:fillRect/>
            </a:stretch>
          </p:blipFill>
          <p:spPr>
            <a:xfrm>
              <a:off x="6754676" y="3834993"/>
              <a:ext cx="4757315" cy="4757315"/>
            </a:xfrm>
            <a:prstGeom prst="rect">
              <a:avLst/>
            </a:prstGeom>
          </p:spPr>
        </p:pic>
      </p:grpSp>
      <p:grpSp>
        <p:nvGrpSpPr>
          <p:cNvPr id="1006" name="그룹 1006"/>
          <p:cNvGrpSpPr/>
          <p:nvPr/>
        </p:nvGrpSpPr>
        <p:grpSpPr>
          <a:xfrm>
            <a:off x="4429633" y="2575247"/>
            <a:ext cx="3171543" cy="3171543"/>
            <a:chOff x="6764200" y="4056221"/>
            <a:chExt cx="4757315" cy="4757315"/>
          </a:xfrm>
        </p:grpSpPr>
        <p:pic>
          <p:nvPicPr>
            <p:cNvPr id="28" name="Object 27"/>
            <p:cNvPicPr>
              <a:picLocks noChangeAspect="1"/>
            </p:cNvPicPr>
            <p:nvPr/>
          </p:nvPicPr>
          <p:blipFill>
            <a:blip r:embed="rId17" cstate="print"/>
            <a:stretch>
              <a:fillRect/>
            </a:stretch>
          </p:blipFill>
          <p:spPr>
            <a:xfrm>
              <a:off x="6764200" y="4056221"/>
              <a:ext cx="4757315" cy="4757315"/>
            </a:xfrm>
            <a:prstGeom prst="rect">
              <a:avLst/>
            </a:prstGeom>
          </p:spPr>
        </p:pic>
      </p:grpSp>
      <p:grpSp>
        <p:nvGrpSpPr>
          <p:cNvPr id="1007" name="그룹 1007"/>
          <p:cNvGrpSpPr/>
          <p:nvPr/>
        </p:nvGrpSpPr>
        <p:grpSpPr>
          <a:xfrm>
            <a:off x="4429633" y="2575247"/>
            <a:ext cx="3171543" cy="3171543"/>
            <a:chOff x="6736661" y="4272771"/>
            <a:chExt cx="4757315" cy="4757315"/>
          </a:xfrm>
        </p:grpSpPr>
        <p:pic>
          <p:nvPicPr>
            <p:cNvPr id="31" name="Object 30"/>
            <p:cNvPicPr>
              <a:picLocks noChangeAspect="1"/>
            </p:cNvPicPr>
            <p:nvPr/>
          </p:nvPicPr>
          <p:blipFill>
            <a:blip r:embed="rId18" cstate="print"/>
            <a:stretch>
              <a:fillRect/>
            </a:stretch>
          </p:blipFill>
          <p:spPr>
            <a:xfrm>
              <a:off x="6736661" y="4272771"/>
              <a:ext cx="4757315" cy="4757315"/>
            </a:xfrm>
            <a:prstGeom prst="rect">
              <a:avLst/>
            </a:prstGeom>
          </p:spPr>
        </p:pic>
      </p:grpSp>
      <p:grpSp>
        <p:nvGrpSpPr>
          <p:cNvPr id="1008" name="그룹 1008"/>
          <p:cNvGrpSpPr/>
          <p:nvPr/>
        </p:nvGrpSpPr>
        <p:grpSpPr>
          <a:xfrm>
            <a:off x="7998921" y="2569068"/>
            <a:ext cx="3180537" cy="3180537"/>
            <a:chOff x="12107388" y="3688169"/>
            <a:chExt cx="4770806" cy="4770806"/>
          </a:xfrm>
        </p:grpSpPr>
        <p:pic>
          <p:nvPicPr>
            <p:cNvPr id="34" name="Object 33"/>
            <p:cNvPicPr>
              <a:picLocks noChangeAspect="1"/>
            </p:cNvPicPr>
            <p:nvPr/>
          </p:nvPicPr>
          <p:blipFill>
            <a:blip r:embed="rId19" cstate="print"/>
            <a:stretch>
              <a:fillRect/>
            </a:stretch>
          </p:blipFill>
          <p:spPr>
            <a:xfrm>
              <a:off x="12107388" y="3688169"/>
              <a:ext cx="4770806" cy="4770806"/>
            </a:xfrm>
            <a:prstGeom prst="rect">
              <a:avLst/>
            </a:prstGeom>
          </p:spPr>
        </p:pic>
      </p:grpSp>
      <p:grpSp>
        <p:nvGrpSpPr>
          <p:cNvPr id="1009" name="그룹 1009"/>
          <p:cNvGrpSpPr/>
          <p:nvPr/>
        </p:nvGrpSpPr>
        <p:grpSpPr>
          <a:xfrm>
            <a:off x="7998921" y="2578063"/>
            <a:ext cx="3171543" cy="3171543"/>
            <a:chOff x="12148697" y="3862532"/>
            <a:chExt cx="4757315" cy="4757315"/>
          </a:xfrm>
        </p:grpSpPr>
        <p:pic>
          <p:nvPicPr>
            <p:cNvPr id="37" name="Object 36"/>
            <p:cNvPicPr>
              <a:picLocks noChangeAspect="1"/>
            </p:cNvPicPr>
            <p:nvPr/>
          </p:nvPicPr>
          <p:blipFill>
            <a:blip r:embed="rId20" cstate="print"/>
            <a:stretch>
              <a:fillRect/>
            </a:stretch>
          </p:blipFill>
          <p:spPr>
            <a:xfrm>
              <a:off x="12148697" y="3862532"/>
              <a:ext cx="4757315" cy="4757315"/>
            </a:xfrm>
            <a:prstGeom prst="rect">
              <a:avLst/>
            </a:prstGeom>
          </p:spPr>
        </p:pic>
      </p:grpSp>
      <p:grpSp>
        <p:nvGrpSpPr>
          <p:cNvPr id="1010" name="그룹 1010"/>
          <p:cNvGrpSpPr/>
          <p:nvPr/>
        </p:nvGrpSpPr>
        <p:grpSpPr>
          <a:xfrm>
            <a:off x="7998921" y="2578063"/>
            <a:ext cx="3171543" cy="3171543"/>
            <a:chOff x="12107388" y="4300310"/>
            <a:chExt cx="4757315" cy="4757315"/>
          </a:xfrm>
        </p:grpSpPr>
        <p:pic>
          <p:nvPicPr>
            <p:cNvPr id="40" name="Object 39"/>
            <p:cNvPicPr>
              <a:picLocks noChangeAspect="1"/>
            </p:cNvPicPr>
            <p:nvPr/>
          </p:nvPicPr>
          <p:blipFill>
            <a:blip r:embed="rId21" cstate="print"/>
            <a:stretch>
              <a:fillRect/>
            </a:stretch>
          </p:blipFill>
          <p:spPr>
            <a:xfrm>
              <a:off x="12107388" y="4300310"/>
              <a:ext cx="4757315" cy="4757315"/>
            </a:xfrm>
            <a:prstGeom prst="rect">
              <a:avLst/>
            </a:prstGeom>
          </p:spPr>
        </p:pic>
      </p:grpSp>
    </p:spTree>
    <p:extLst>
      <p:ext uri="{BB962C8B-B14F-4D97-AF65-F5344CB8AC3E}">
        <p14:creationId xmlns:p14="http://schemas.microsoft.com/office/powerpoint/2010/main" val="679352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randombar(horizontal)">
                                      <p:cBhvr>
                                        <p:cTn id="7" dur="500"/>
                                        <p:tgtEl>
                                          <p:spTgt spid="100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5"/>
                                        </p:tgtEl>
                                        <p:attrNameLst>
                                          <p:attrName>style.visibility</p:attrName>
                                        </p:attrNameLst>
                                      </p:cBhvr>
                                      <p:to>
                                        <p:strVal val="visible"/>
                                      </p:to>
                                    </p:set>
                                    <p:animEffect transition="in" filter="randombar(horizontal)">
                                      <p:cBhvr>
                                        <p:cTn id="15" dur="500"/>
                                        <p:tgtEl>
                                          <p:spTgt spid="100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06"/>
                                        </p:tgtEl>
                                        <p:attrNameLst>
                                          <p:attrName>style.visibility</p:attrName>
                                        </p:attrNameLst>
                                      </p:cBhvr>
                                      <p:to>
                                        <p:strVal val="visible"/>
                                      </p:to>
                                    </p:set>
                                    <p:animEffect transition="in" filter="randombar(horizontal)">
                                      <p:cBhvr>
                                        <p:cTn id="20" dur="500"/>
                                        <p:tgtEl>
                                          <p:spTgt spid="100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07"/>
                                        </p:tgtEl>
                                        <p:attrNameLst>
                                          <p:attrName>style.visibility</p:attrName>
                                        </p:attrNameLst>
                                      </p:cBhvr>
                                      <p:to>
                                        <p:strVal val="visible"/>
                                      </p:to>
                                    </p:set>
                                    <p:animEffect transition="in" filter="randombar(horizontal)">
                                      <p:cBhvr>
                                        <p:cTn id="25" dur="500"/>
                                        <p:tgtEl>
                                          <p:spTgt spid="100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008"/>
                                        </p:tgtEl>
                                        <p:attrNameLst>
                                          <p:attrName>style.visibility</p:attrName>
                                        </p:attrNameLst>
                                      </p:cBhvr>
                                      <p:to>
                                        <p:strVal val="visible"/>
                                      </p:to>
                                    </p:set>
                                    <p:animEffect transition="in" filter="randombar(horizontal)">
                                      <p:cBhvr>
                                        <p:cTn id="30" dur="500"/>
                                        <p:tgtEl>
                                          <p:spTgt spid="1008"/>
                                        </p:tgtEl>
                                      </p:cBhvr>
                                    </p:animEffect>
                                  </p:childTnLst>
                                </p:cTn>
                              </p:par>
                              <p:par>
                                <p:cTn id="31" presetID="2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009"/>
                                        </p:tgtEl>
                                        <p:attrNameLst>
                                          <p:attrName>style.visibility</p:attrName>
                                        </p:attrNameLst>
                                      </p:cBhvr>
                                      <p:to>
                                        <p:strVal val="visible"/>
                                      </p:to>
                                    </p:set>
                                    <p:animEffect transition="in" filter="randombar(horizontal)">
                                      <p:cBhvr>
                                        <p:cTn id="38" dur="500"/>
                                        <p:tgtEl>
                                          <p:spTgt spid="1009"/>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010"/>
                                        </p:tgtEl>
                                        <p:attrNameLst>
                                          <p:attrName>style.visibility</p:attrName>
                                        </p:attrNameLst>
                                      </p:cBhvr>
                                      <p:to>
                                        <p:strVal val="visible"/>
                                      </p:to>
                                    </p:set>
                                    <p:animEffect transition="in" filter="randombar(horizontal)">
                                      <p:cBhvr>
                                        <p:cTn id="43"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Smart Train </a:t>
            </a:r>
            <a:r>
              <a:rPr lang="en-US" altLang="ko-KR" sz="4800" dirty="0" smtClean="0"/>
              <a:t>monitoring</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smtClean="0"/>
              <a:t>Anomaly Detection</a:t>
            </a:r>
            <a:endParaRPr lang="ko-KR" altLang="en-US" sz="1600" dirty="0"/>
          </a:p>
          <a:p>
            <a:pPr marL="342900" indent="-342900">
              <a:buFont typeface="Wingdings" panose="05000000000000000000" pitchFamily="2" charset="2"/>
              <a:buChar char="§"/>
            </a:pPr>
            <a:endParaRPr lang="en-US" altLang="ko-KR" sz="2800" dirty="0" smtClean="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3259450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사각형 설명선 80"/>
          <p:cNvSpPr/>
          <p:nvPr/>
        </p:nvSpPr>
        <p:spPr>
          <a:xfrm>
            <a:off x="7473262" y="2705191"/>
            <a:ext cx="2800036" cy="2091963"/>
          </a:xfrm>
          <a:prstGeom prst="wedgeRectCallout">
            <a:avLst>
              <a:gd name="adj1" fmla="val 30805"/>
              <a:gd name="adj2" fmla="val -81090"/>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3579312" y="453133"/>
            <a:ext cx="57423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Overview of development technology</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b="84509"/>
          <a:stretch/>
        </p:blipFill>
        <p:spPr>
          <a:xfrm>
            <a:off x="2710893" y="1258475"/>
            <a:ext cx="3050931" cy="730367"/>
          </a:xfrm>
          <a:prstGeom prst="rect">
            <a:avLst/>
          </a:prstGeom>
        </p:spPr>
      </p:pic>
      <p:pic>
        <p:nvPicPr>
          <p:cNvPr id="41" name="그림 40"/>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5352430" y="1268760"/>
            <a:ext cx="2326412" cy="720080"/>
          </a:xfrm>
          <a:prstGeom prst="rect">
            <a:avLst/>
          </a:prstGeom>
        </p:spPr>
      </p:pic>
      <p:pic>
        <p:nvPicPr>
          <p:cNvPr id="42" name="그림 41"/>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7695961" y="1268760"/>
            <a:ext cx="2326412" cy="720080"/>
          </a:xfrm>
          <a:prstGeom prst="rect">
            <a:avLst/>
          </a:prstGeom>
        </p:spPr>
      </p:pic>
      <p:sp>
        <p:nvSpPr>
          <p:cNvPr id="7" name="모서리가 둥근 직사각형 6"/>
          <p:cNvSpPr/>
          <p:nvPr/>
        </p:nvSpPr>
        <p:spPr>
          <a:xfrm>
            <a:off x="328646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모서리가 둥근 직사각형 47"/>
          <p:cNvSpPr/>
          <p:nvPr/>
        </p:nvSpPr>
        <p:spPr>
          <a:xfrm>
            <a:off x="35084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모서리가 둥근 직사각형 48"/>
          <p:cNvSpPr/>
          <p:nvPr/>
        </p:nvSpPr>
        <p:spPr>
          <a:xfrm>
            <a:off x="481208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모서리가 둥근 직사각형 49"/>
          <p:cNvSpPr/>
          <p:nvPr/>
        </p:nvSpPr>
        <p:spPr>
          <a:xfrm>
            <a:off x="5034038"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모서리가 둥근 직사각형 50"/>
          <p:cNvSpPr/>
          <p:nvPr/>
        </p:nvSpPr>
        <p:spPr>
          <a:xfrm>
            <a:off x="55931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모서리가 둥근 직사각형 51"/>
          <p:cNvSpPr/>
          <p:nvPr/>
        </p:nvSpPr>
        <p:spPr>
          <a:xfrm>
            <a:off x="581507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모서리가 둥근 직사각형 52"/>
          <p:cNvSpPr/>
          <p:nvPr/>
        </p:nvSpPr>
        <p:spPr>
          <a:xfrm>
            <a:off x="7118737"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모서리가 둥근 직사각형 53"/>
          <p:cNvSpPr/>
          <p:nvPr/>
        </p:nvSpPr>
        <p:spPr>
          <a:xfrm>
            <a:off x="7340692"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모서리가 둥근 직사각형 54"/>
          <p:cNvSpPr/>
          <p:nvPr/>
        </p:nvSpPr>
        <p:spPr>
          <a:xfrm>
            <a:off x="7945566"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모서리가 둥근 직사각형 55"/>
          <p:cNvSpPr/>
          <p:nvPr/>
        </p:nvSpPr>
        <p:spPr>
          <a:xfrm>
            <a:off x="816752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모서리가 둥근 직사각형 56"/>
          <p:cNvSpPr/>
          <p:nvPr/>
        </p:nvSpPr>
        <p:spPr>
          <a:xfrm>
            <a:off x="9443976"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모서리가 둥근 직사각형 57"/>
          <p:cNvSpPr/>
          <p:nvPr/>
        </p:nvSpPr>
        <p:spPr>
          <a:xfrm>
            <a:off x="9665932"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19982" y="1982064"/>
            <a:ext cx="260791" cy="164750"/>
          </a:xfrm>
          <a:prstGeom prst="rect">
            <a:avLst/>
          </a:prstGeom>
        </p:spPr>
      </p:pic>
      <p:pic>
        <p:nvPicPr>
          <p:cNvPr id="59" name="그림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55146" y="1971613"/>
            <a:ext cx="260791" cy="164750"/>
          </a:xfrm>
          <a:prstGeom prst="rect">
            <a:avLst/>
          </a:prstGeom>
        </p:spPr>
      </p:pic>
      <p:pic>
        <p:nvPicPr>
          <p:cNvPr id="60" name="그림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67930" y="1939040"/>
            <a:ext cx="260791" cy="164750"/>
          </a:xfrm>
          <a:prstGeom prst="rect">
            <a:avLst/>
          </a:prstGeom>
        </p:spPr>
      </p:pic>
      <p:pic>
        <p:nvPicPr>
          <p:cNvPr id="61" name="그림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323284" y="1963358"/>
            <a:ext cx="260791" cy="164750"/>
          </a:xfrm>
          <a:prstGeom prst="rect">
            <a:avLst/>
          </a:prstGeom>
        </p:spPr>
      </p:pic>
      <p:pic>
        <p:nvPicPr>
          <p:cNvPr id="62" name="그림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433884" y="1992268"/>
            <a:ext cx="260791" cy="164750"/>
          </a:xfrm>
          <a:prstGeom prst="rect">
            <a:avLst/>
          </a:prstGeom>
        </p:spPr>
      </p:pic>
      <p:sp>
        <p:nvSpPr>
          <p:cNvPr id="9" name="왼쪽으로 구부러진 화살표 8"/>
          <p:cNvSpPr/>
          <p:nvPr/>
        </p:nvSpPr>
        <p:spPr>
          <a:xfrm rot="5400000">
            <a:off x="8610160" y="1566351"/>
            <a:ext cx="412461" cy="1387739"/>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왼쪽으로 구부러진 화살표 63"/>
          <p:cNvSpPr/>
          <p:nvPr/>
        </p:nvSpPr>
        <p:spPr>
          <a:xfrm rot="5400000">
            <a:off x="7381800" y="1836401"/>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왼쪽으로 구부러진 화살표 64"/>
          <p:cNvSpPr/>
          <p:nvPr/>
        </p:nvSpPr>
        <p:spPr>
          <a:xfrm rot="5400000">
            <a:off x="6206121" y="1563697"/>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왼쪽으로 구부러진 화살표 65"/>
          <p:cNvSpPr/>
          <p:nvPr/>
        </p:nvSpPr>
        <p:spPr>
          <a:xfrm rot="5400000">
            <a:off x="5045001" y="1836400"/>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왼쪽으로 구부러진 화살표 66"/>
          <p:cNvSpPr/>
          <p:nvPr/>
        </p:nvSpPr>
        <p:spPr>
          <a:xfrm rot="5400000">
            <a:off x="3869322" y="1563696"/>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0" name="그림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0098" y="2348218"/>
            <a:ext cx="993198" cy="864358"/>
          </a:xfrm>
          <a:prstGeom prst="rect">
            <a:avLst/>
          </a:prstGeom>
        </p:spPr>
      </p:pic>
      <p:sp>
        <p:nvSpPr>
          <p:cNvPr id="68" name="왼쪽으로 구부러진 화살표 67"/>
          <p:cNvSpPr/>
          <p:nvPr/>
        </p:nvSpPr>
        <p:spPr>
          <a:xfrm rot="2145383" flipH="1">
            <a:off x="2547411" y="1587532"/>
            <a:ext cx="207977" cy="842520"/>
          </a:xfrm>
          <a:prstGeom prst="curvedLef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p:cNvSpPr txBox="1"/>
          <p:nvPr/>
        </p:nvSpPr>
        <p:spPr>
          <a:xfrm>
            <a:off x="3128008" y="2705190"/>
            <a:ext cx="20311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Monitoring solution </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12" name="그림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757642">
            <a:off x="2259060" y="3329596"/>
            <a:ext cx="518777" cy="662233"/>
          </a:xfrm>
          <a:prstGeom prst="rect">
            <a:avLst/>
          </a:prstGeom>
        </p:spPr>
      </p:pic>
      <p:pic>
        <p:nvPicPr>
          <p:cNvPr id="15" name="그림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9145" y="3560189"/>
            <a:ext cx="1060932" cy="818845"/>
          </a:xfrm>
          <a:prstGeom prst="rect">
            <a:avLst/>
          </a:prstGeom>
        </p:spPr>
      </p:pic>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6499" y="4164488"/>
            <a:ext cx="1334169" cy="1206867"/>
          </a:xfrm>
          <a:prstGeom prst="rect">
            <a:avLst/>
          </a:prstGeom>
        </p:spPr>
      </p:pic>
      <p:sp>
        <p:nvSpPr>
          <p:cNvPr id="69" name="TextBox 68"/>
          <p:cNvSpPr txBox="1"/>
          <p:nvPr/>
        </p:nvSpPr>
        <p:spPr>
          <a:xfrm>
            <a:off x="1916931" y="5368274"/>
            <a:ext cx="22956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Monitoring solutions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Ground control centers</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1908459" y="3476045"/>
            <a:ext cx="523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LTE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p:cNvSpPr txBox="1"/>
          <p:nvPr/>
        </p:nvSpPr>
        <p:spPr>
          <a:xfrm>
            <a:off x="6010451" y="2154925"/>
            <a:ext cx="9156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Ad-</a:t>
            </a:r>
            <a:r>
              <a:rPr kumimoji="0" lang="en-US" altLang="ko-KR" sz="1400" b="1" i="0" u="none" strike="noStrike" kern="1200" cap="none" spc="0" normalizeH="0" baseline="0" noProof="0" dirty="0" err="1">
                <a:ln>
                  <a:noFill/>
                </a:ln>
                <a:solidFill>
                  <a:prstClr val="black"/>
                </a:solidFill>
                <a:effectLst/>
                <a:uLnTx/>
                <a:uFillTx/>
                <a:latin typeface="Segoe UI"/>
                <a:ea typeface="+mn-ea"/>
                <a:cs typeface="+mn-cs"/>
              </a:rPr>
              <a:t>hooc</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6" name="그룹 25"/>
          <p:cNvGrpSpPr/>
          <p:nvPr/>
        </p:nvGrpSpPr>
        <p:grpSpPr>
          <a:xfrm>
            <a:off x="7473262" y="2792860"/>
            <a:ext cx="2713680" cy="2973036"/>
            <a:chOff x="5000443" y="3122714"/>
            <a:chExt cx="3399511" cy="2300886"/>
          </a:xfrm>
        </p:grpSpPr>
        <p:sp>
          <p:nvSpPr>
            <p:cNvPr id="71" name="모서리가 둥근 직사각형 70"/>
            <p:cNvSpPr/>
            <p:nvPr/>
          </p:nvSpPr>
          <p:spPr>
            <a:xfrm>
              <a:off x="5653116" y="3122714"/>
              <a:ext cx="2746838" cy="2300886"/>
            </a:xfrm>
            <a:prstGeom prst="roundRect">
              <a:avLst>
                <a:gd name="adj" fmla="val 8028"/>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17" name="막힌 원호 16"/>
            <p:cNvSpPr/>
            <p:nvPr/>
          </p:nvSpPr>
          <p:spPr>
            <a:xfrm rot="5400000">
              <a:off x="4838943" y="3992969"/>
              <a:ext cx="1055284" cy="560377"/>
            </a:xfrm>
            <a:prstGeom prst="blockArc">
              <a:avLst>
                <a:gd name="adj1" fmla="val 10800000"/>
                <a:gd name="adj2" fmla="val 21599970"/>
                <a:gd name="adj3" fmla="val 5000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72" name="TextBox 71"/>
            <p:cNvSpPr txBox="1"/>
            <p:nvPr/>
          </p:nvSpPr>
          <p:spPr>
            <a:xfrm>
              <a:off x="5000443" y="4209798"/>
              <a:ext cx="875947" cy="1905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Antenna</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모서리가 둥근 직사각형 72"/>
            <p:cNvSpPr/>
            <p:nvPr/>
          </p:nvSpPr>
          <p:spPr>
            <a:xfrm>
              <a:off x="5822096" y="4111563"/>
              <a:ext cx="572677" cy="1167317"/>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Wireless module</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5" name="모서리가 둥근 직사각형 74"/>
            <p:cNvSpPr/>
            <p:nvPr/>
          </p:nvSpPr>
          <p:spPr>
            <a:xfrm>
              <a:off x="7211110" y="4118940"/>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Vibration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sensor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모서리가 둥근 직사각형 75"/>
            <p:cNvSpPr/>
            <p:nvPr/>
          </p:nvSpPr>
          <p:spPr>
            <a:xfrm>
              <a:off x="7202205" y="4555873"/>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Temperature </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모서리가 둥근 직사각형 76"/>
            <p:cNvSpPr/>
            <p:nvPr/>
          </p:nvSpPr>
          <p:spPr>
            <a:xfrm>
              <a:off x="7202205" y="4992806"/>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Humidity sensor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모서리가 둥근 직사각형 77"/>
            <p:cNvSpPr/>
            <p:nvPr/>
          </p:nvSpPr>
          <p:spPr>
            <a:xfrm>
              <a:off x="6488326" y="4126082"/>
              <a:ext cx="498812" cy="1167317"/>
            </a:xfrm>
            <a:prstGeom prst="roundRect">
              <a:avLst>
                <a:gd name="adj" fmla="val 8028"/>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Segoe UI"/>
                  <a:ea typeface="+mn-ea"/>
                  <a:cs typeface="+mn-cs"/>
                </a:rPr>
                <a:t>Encryption module</a:t>
              </a:r>
              <a:endParaRPr kumimoji="0" lang="ko-KR" altLang="en-US" sz="1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9" name="모서리가 둥근 직사각형 78"/>
            <p:cNvSpPr/>
            <p:nvPr/>
          </p:nvSpPr>
          <p:spPr>
            <a:xfrm>
              <a:off x="7211110" y="329639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Power generator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모서리가 둥근 직사각형 79"/>
            <p:cNvSpPr/>
            <p:nvPr/>
          </p:nvSpPr>
          <p:spPr>
            <a:xfrm>
              <a:off x="5822629" y="329266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battery</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9" name="직선 연결선 18"/>
            <p:cNvCxnSpPr>
              <a:stCxn id="79" idx="1"/>
              <a:endCxn id="80" idx="3"/>
            </p:cNvCxnSpPr>
            <p:nvPr/>
          </p:nvCxnSpPr>
          <p:spPr>
            <a:xfrm flipH="1" flipV="1">
              <a:off x="6855479" y="3601230"/>
              <a:ext cx="355631" cy="373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7335081" y="5765896"/>
            <a:ext cx="31253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Wireless Sensor(axle bearing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temperature/vibration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모서리가 둥근 직사각형 82"/>
          <p:cNvSpPr/>
          <p:nvPr/>
        </p:nvSpPr>
        <p:spPr>
          <a:xfrm>
            <a:off x="2963011" y="1694477"/>
            <a:ext cx="260679" cy="15301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GW</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84" name="그림 83"/>
          <p:cNvPicPr>
            <a:picLocks noChangeAspect="1"/>
          </p:cNvPicPr>
          <p:nvPr/>
        </p:nvPicPr>
        <p:blipFill>
          <a:blip r:embed="rId9"/>
          <a:stretch>
            <a:fillRect/>
          </a:stretch>
        </p:blipFill>
        <p:spPr>
          <a:xfrm>
            <a:off x="4355356" y="2792862"/>
            <a:ext cx="2742082" cy="3012403"/>
          </a:xfrm>
          <a:prstGeom prst="rect">
            <a:avLst/>
          </a:prstGeom>
        </p:spPr>
      </p:pic>
      <p:sp>
        <p:nvSpPr>
          <p:cNvPr id="85" name="TextBox 84"/>
          <p:cNvSpPr txBox="1"/>
          <p:nvPr/>
        </p:nvSpPr>
        <p:spPr>
          <a:xfrm>
            <a:off x="4475541" y="5858229"/>
            <a:ext cx="235756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Anomaly Detection RNN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Model development</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톱니 모양의 오른쪽 화살표 85"/>
          <p:cNvSpPr/>
          <p:nvPr/>
        </p:nvSpPr>
        <p:spPr>
          <a:xfrm>
            <a:off x="4148690" y="4059935"/>
            <a:ext cx="218102" cy="239785"/>
          </a:xfrm>
          <a:prstGeom prst="notched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41367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p:nvPr/>
        </p:nvPicPr>
        <p:blipFill>
          <a:blip r:embed="rId2">
            <a:extLst>
              <a:ext uri="{28A0092B-C50C-407E-A947-70E740481C1C}">
                <a14:useLocalDpi xmlns:a14="http://schemas.microsoft.com/office/drawing/2010/main" val="0"/>
              </a:ext>
            </a:extLst>
          </a:blip>
          <a:srcRect/>
          <a:stretch>
            <a:fillRect/>
          </a:stretch>
        </p:blipFill>
        <p:spPr bwMode="auto">
          <a:xfrm>
            <a:off x="1794664" y="1327640"/>
            <a:ext cx="8087890" cy="5530360"/>
          </a:xfrm>
          <a:prstGeom prst="rect">
            <a:avLst/>
          </a:prstGeom>
          <a:noFill/>
        </p:spPr>
      </p:pic>
    </p:spTree>
    <p:extLst>
      <p:ext uri="{BB962C8B-B14F-4D97-AF65-F5344CB8AC3E}">
        <p14:creationId xmlns:p14="http://schemas.microsoft.com/office/powerpoint/2010/main" val="233848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26342" y="337737"/>
            <a:ext cx="5688623" cy="614461"/>
          </a:xfrm>
        </p:spPr>
        <p:txBody>
          <a:bodyPr>
            <a:normAutofit/>
          </a:bodyPr>
          <a:lstStyle/>
          <a:p>
            <a:pPr algn="ctr">
              <a:defRPr/>
            </a:pPr>
            <a:r>
              <a:rPr lang="en-US" altLang="ko-KR" sz="2800" dirty="0"/>
              <a:t>Structure Model</a:t>
            </a:r>
            <a:endParaRPr lang="ko-KR" altLang="en-US" sz="2800" dirty="0"/>
          </a:p>
        </p:txBody>
      </p:sp>
      <p:pic>
        <p:nvPicPr>
          <p:cNvPr id="4" name="그림 3"/>
          <p:cNvPicPr>
            <a:picLocks noChangeAspect="1"/>
          </p:cNvPicPr>
          <p:nvPr/>
        </p:nvPicPr>
        <p:blipFill rotWithShape="1">
          <a:blip r:embed="rId2"/>
          <a:stretch>
            <a:fillRect/>
          </a:stretch>
        </p:blipFill>
        <p:spPr>
          <a:xfrm>
            <a:off x="307644" y="4930951"/>
            <a:ext cx="1070648" cy="892207"/>
          </a:xfrm>
          <a:prstGeom prst="rect">
            <a:avLst/>
          </a:prstGeom>
        </p:spPr>
      </p:pic>
      <p:pic>
        <p:nvPicPr>
          <p:cNvPr id="5" name="Picture 2" descr="블루투스에 대한 이미지 검색결과"/>
          <p:cNvPicPr>
            <a:picLocks noChangeAspect="1" noChangeArrowheads="1"/>
          </p:cNvPicPr>
          <p:nvPr/>
        </p:nvPicPr>
        <p:blipFill rotWithShape="1">
          <a:blip r:embed="rId3"/>
          <a:srcRect/>
          <a:stretch>
            <a:fillRect/>
          </a:stretch>
        </p:blipFill>
        <p:spPr>
          <a:xfrm>
            <a:off x="2019763" y="3221667"/>
            <a:ext cx="846785" cy="897592"/>
          </a:xfrm>
          <a:prstGeom prst="rect">
            <a:avLst/>
          </a:prstGeom>
          <a:noFill/>
        </p:spPr>
      </p:pic>
      <p:pic>
        <p:nvPicPr>
          <p:cNvPr id="6" name="Picture 4" descr="관련 이미지"/>
          <p:cNvPicPr>
            <a:picLocks noChangeAspect="1" noChangeArrowheads="1"/>
          </p:cNvPicPr>
          <p:nvPr/>
        </p:nvPicPr>
        <p:blipFill rotWithShape="1">
          <a:blip r:embed="rId4"/>
          <a:srcRect/>
          <a:stretch>
            <a:fillRect/>
          </a:stretch>
        </p:blipFill>
        <p:spPr>
          <a:xfrm>
            <a:off x="3332063" y="1773697"/>
            <a:ext cx="1868703" cy="2035552"/>
          </a:xfrm>
          <a:prstGeom prst="rect">
            <a:avLst/>
          </a:prstGeom>
          <a:noFill/>
        </p:spPr>
      </p:pic>
      <p:sp>
        <p:nvSpPr>
          <p:cNvPr id="7" name="TextBox 8"/>
          <p:cNvSpPr txBox="1"/>
          <p:nvPr/>
        </p:nvSpPr>
        <p:spPr>
          <a:xfrm>
            <a:off x="106469" y="3809249"/>
            <a:ext cx="172609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Sensor module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1" i="0" u="none" strike="noStrike" kern="1200" cap="none" spc="0" normalizeH="0" baseline="0" noProof="0" dirty="0" err="1" smtClean="0">
                <a:ln>
                  <a:noFill/>
                </a:ln>
                <a:solidFill>
                  <a:prstClr val="black"/>
                </a:solidFill>
                <a:effectLst/>
                <a:uLnTx/>
                <a:uFillTx/>
                <a:latin typeface="Segoe UI"/>
                <a:ea typeface="+mn-ea"/>
                <a:cs typeface="+mn-cs"/>
              </a:rPr>
              <a:t>Accel</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-Gyro</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-compass</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꺾인 연결선 10"/>
          <p:cNvCxnSpPr/>
          <p:nvPr/>
        </p:nvCxnSpPr>
        <p:spPr>
          <a:xfrm flipV="1">
            <a:off x="964862" y="3825761"/>
            <a:ext cx="1029810"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1723015" y="2716098"/>
            <a:ext cx="1552989"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Sensing data BT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smtClean="0">
                <a:ln>
                  <a:noFill/>
                </a:ln>
                <a:solidFill>
                  <a:prstClr val="black"/>
                </a:solidFill>
                <a:effectLst/>
                <a:uLnTx/>
                <a:uFillTx/>
                <a:latin typeface="Segoe UI"/>
                <a:ea typeface="+mn-ea"/>
                <a:cs typeface="+mn-cs"/>
              </a:rPr>
              <a:t>trasmission</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 name="꺾인 연결선 14"/>
          <p:cNvCxnSpPr/>
          <p:nvPr/>
        </p:nvCxnSpPr>
        <p:spPr>
          <a:xfrm flipV="1">
            <a:off x="2984831" y="3088447"/>
            <a:ext cx="897835"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8"/>
          <p:cNvCxnSpPr/>
          <p:nvPr/>
        </p:nvCxnSpPr>
        <p:spPr>
          <a:xfrm>
            <a:off x="4741978" y="2690632"/>
            <a:ext cx="15365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033"/>
          <p:cNvGrpSpPr/>
          <p:nvPr/>
        </p:nvGrpSpPr>
        <p:grpSpPr>
          <a:xfrm>
            <a:off x="9669709" y="4488647"/>
            <a:ext cx="1150565" cy="1379710"/>
            <a:chOff x="9059160" y="130232"/>
            <a:chExt cx="1150565" cy="1379710"/>
          </a:xfrm>
        </p:grpSpPr>
        <p:cxnSp>
          <p:nvCxnSpPr>
            <p:cNvPr id="13" name="꺾인 연결선 36"/>
            <p:cNvCxnSpPr/>
            <p:nvPr/>
          </p:nvCxnSpPr>
          <p:spPr>
            <a:xfrm rot="5400000" flipH="1" flipV="1">
              <a:off x="9513520" y="813737"/>
              <a:ext cx="1379710" cy="1270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1028"/>
            <p:cNvCxnSpPr/>
            <p:nvPr/>
          </p:nvCxnSpPr>
          <p:spPr>
            <a:xfrm>
              <a:off x="9059160" y="1503592"/>
              <a:ext cx="11442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034"/>
          <p:cNvSpPr txBox="1"/>
          <p:nvPr/>
        </p:nvSpPr>
        <p:spPr>
          <a:xfrm>
            <a:off x="3659565" y="1131134"/>
            <a:ext cx="242373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Android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Gateway/BT</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036"/>
          <p:cNvSpPr txBox="1"/>
          <p:nvPr/>
        </p:nvSpPr>
        <p:spPr>
          <a:xfrm>
            <a:off x="6380182" y="1319225"/>
            <a:ext cx="1927002"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Microsoft </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Clould</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TextBox 48"/>
          <p:cNvSpPr txBox="1"/>
          <p:nvPr/>
        </p:nvSpPr>
        <p:spPr>
          <a:xfrm>
            <a:off x="10072653" y="3654252"/>
            <a:ext cx="148026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DASH Board</a:t>
            </a:r>
          </a:p>
        </p:txBody>
      </p:sp>
      <p:pic>
        <p:nvPicPr>
          <p:cNvPr id="20" name="그림 19"/>
          <p:cNvPicPr>
            <a:picLocks noChangeAspect="1"/>
          </p:cNvPicPr>
          <p:nvPr/>
        </p:nvPicPr>
        <p:blipFill rotWithShape="1">
          <a:blip r:embed="rId5"/>
          <a:stretch>
            <a:fillRect/>
          </a:stretch>
        </p:blipFill>
        <p:spPr>
          <a:xfrm>
            <a:off x="6314910" y="1965364"/>
            <a:ext cx="1963496" cy="1054099"/>
          </a:xfrm>
          <a:prstGeom prst="rect">
            <a:avLst/>
          </a:prstGeom>
        </p:spPr>
      </p:pic>
      <p:pic>
        <p:nvPicPr>
          <p:cNvPr id="21" name="그림 20"/>
          <p:cNvPicPr>
            <a:picLocks noChangeAspect="1"/>
          </p:cNvPicPr>
          <p:nvPr/>
        </p:nvPicPr>
        <p:blipFill rotWithShape="1">
          <a:blip r:embed="rId6"/>
          <a:stretch>
            <a:fillRect/>
          </a:stretch>
        </p:blipFill>
        <p:spPr>
          <a:xfrm>
            <a:off x="9369870" y="1794146"/>
            <a:ext cx="2631527" cy="1720614"/>
          </a:xfrm>
          <a:prstGeom prst="rect">
            <a:avLst/>
          </a:prstGeom>
        </p:spPr>
      </p:pic>
      <p:sp>
        <p:nvSpPr>
          <p:cNvPr id="33" name="TextBox 1034"/>
          <p:cNvSpPr txBox="1"/>
          <p:nvPr/>
        </p:nvSpPr>
        <p:spPr>
          <a:xfrm>
            <a:off x="4754259" y="4687978"/>
            <a:ext cx="132903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IOT HUB</a:t>
            </a:r>
          </a:p>
        </p:txBody>
      </p:sp>
      <p:pic>
        <p:nvPicPr>
          <p:cNvPr id="34" name="그림 33"/>
          <p:cNvPicPr>
            <a:picLocks noChangeAspect="1"/>
          </p:cNvPicPr>
          <p:nvPr/>
        </p:nvPicPr>
        <p:blipFill rotWithShape="1">
          <a:blip r:embed="rId7"/>
          <a:stretch>
            <a:fillRect/>
          </a:stretch>
        </p:blipFill>
        <p:spPr>
          <a:xfrm>
            <a:off x="6364336" y="3534658"/>
            <a:ext cx="1550629" cy="1077367"/>
          </a:xfrm>
          <a:prstGeom prst="rect">
            <a:avLst/>
          </a:prstGeom>
        </p:spPr>
      </p:pic>
      <p:sp>
        <p:nvSpPr>
          <p:cNvPr id="35" name="TextBox 1034"/>
          <p:cNvSpPr txBox="1"/>
          <p:nvPr/>
        </p:nvSpPr>
        <p:spPr>
          <a:xfrm>
            <a:off x="5962649" y="4790006"/>
            <a:ext cx="2285153"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Stream Analytics Job</a:t>
            </a:r>
          </a:p>
        </p:txBody>
      </p:sp>
      <p:pic>
        <p:nvPicPr>
          <p:cNvPr id="36" name="그림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804" y="3654252"/>
            <a:ext cx="1753888" cy="829819"/>
          </a:xfrm>
          <a:prstGeom prst="rect">
            <a:avLst/>
          </a:prstGeom>
        </p:spPr>
      </p:pic>
      <p:pic>
        <p:nvPicPr>
          <p:cNvPr id="38" name="그림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9228" y="3751461"/>
            <a:ext cx="1753888" cy="829819"/>
          </a:xfrm>
          <a:prstGeom prst="rect">
            <a:avLst/>
          </a:prstGeom>
        </p:spPr>
      </p:pic>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336" y="5419106"/>
            <a:ext cx="1387131" cy="1190905"/>
          </a:xfrm>
          <a:prstGeom prst="rect">
            <a:avLst/>
          </a:prstGeom>
        </p:spPr>
      </p:pic>
      <p:sp>
        <p:nvSpPr>
          <p:cNvPr id="30" name="TextBox 1034"/>
          <p:cNvSpPr txBox="1"/>
          <p:nvPr/>
        </p:nvSpPr>
        <p:spPr>
          <a:xfrm>
            <a:off x="8087381" y="6435728"/>
            <a:ext cx="132903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Function</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그림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138" y="3589008"/>
            <a:ext cx="1377885" cy="1067291"/>
          </a:xfrm>
          <a:prstGeom prst="rect">
            <a:avLst/>
          </a:prstGeom>
        </p:spPr>
      </p:pic>
      <p:sp>
        <p:nvSpPr>
          <p:cNvPr id="32" name="TextBox 48"/>
          <p:cNvSpPr txBox="1"/>
          <p:nvPr/>
        </p:nvSpPr>
        <p:spPr>
          <a:xfrm>
            <a:off x="10472209" y="4004027"/>
            <a:ext cx="152918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Visualization</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TextBox 1034"/>
          <p:cNvSpPr txBox="1"/>
          <p:nvPr/>
        </p:nvSpPr>
        <p:spPr>
          <a:xfrm>
            <a:off x="8372800" y="4687978"/>
            <a:ext cx="964915"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Storage</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 name="그림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298" y="5441009"/>
            <a:ext cx="1475644" cy="774713"/>
          </a:xfrm>
          <a:prstGeom prst="rect">
            <a:avLst/>
          </a:prstGeom>
        </p:spPr>
      </p:pic>
      <p:sp>
        <p:nvSpPr>
          <p:cNvPr id="41" name="TextBox 1034"/>
          <p:cNvSpPr txBox="1"/>
          <p:nvPr/>
        </p:nvSpPr>
        <p:spPr>
          <a:xfrm>
            <a:off x="6229903" y="6258719"/>
            <a:ext cx="1329039"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a:t>
            </a:r>
            <a:r>
              <a:rPr kumimoji="0" lang="en-US" altLang="ko-KR" sz="1500" b="1" i="0" u="none" strike="noStrike" kern="1200" cap="none" spc="0" normalizeH="0" baseline="0" noProof="0" dirty="0" err="1" smtClean="0">
                <a:ln>
                  <a:noFill/>
                </a:ln>
                <a:solidFill>
                  <a:prstClr val="black"/>
                </a:solidFill>
                <a:effectLst/>
                <a:uLnTx/>
                <a:uFillTx/>
                <a:latin typeface="Segoe UI"/>
                <a:ea typeface="+mn-ea"/>
                <a:cs typeface="+mn-cs"/>
              </a:rPr>
              <a:t>lerning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9" name="꺾인 연결선 28"/>
          <p:cNvCxnSpPr>
            <a:stCxn id="37" idx="1"/>
          </p:cNvCxnSpPr>
          <p:nvPr/>
        </p:nvCxnSpPr>
        <p:spPr>
          <a:xfrm rot="10800000" flipV="1">
            <a:off x="7035316" y="4849561"/>
            <a:ext cx="1337485" cy="737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45"/>
          <p:cNvCxnSpPr>
            <a:endCxn id="39" idx="1"/>
          </p:cNvCxnSpPr>
          <p:nvPr/>
        </p:nvCxnSpPr>
        <p:spPr>
          <a:xfrm>
            <a:off x="7296658" y="5868357"/>
            <a:ext cx="761678" cy="146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6083298" y="4119259"/>
            <a:ext cx="1952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1" idx="1"/>
          </p:cNvCxnSpPr>
          <p:nvPr/>
        </p:nvCxnSpPr>
        <p:spPr>
          <a:xfrm>
            <a:off x="8058336" y="4119259"/>
            <a:ext cx="143802" cy="3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p:cNvPicPr>
            <a:picLocks noChangeAspect="1"/>
          </p:cNvPicPr>
          <p:nvPr/>
        </p:nvPicPr>
        <p:blipFill>
          <a:blip r:embed="rId12"/>
          <a:stretch>
            <a:fillRect/>
          </a:stretch>
        </p:blipFill>
        <p:spPr>
          <a:xfrm>
            <a:off x="9369869" y="183143"/>
            <a:ext cx="2822131" cy="1632686"/>
          </a:xfrm>
          <a:prstGeom prst="rect">
            <a:avLst/>
          </a:prstGeom>
        </p:spPr>
      </p:pic>
    </p:spTree>
    <p:extLst>
      <p:ext uri="{BB962C8B-B14F-4D97-AF65-F5344CB8AC3E}">
        <p14:creationId xmlns:p14="http://schemas.microsoft.com/office/powerpoint/2010/main" val="1820602571"/>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17" y="2133280"/>
            <a:ext cx="1753888" cy="829819"/>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703" y="2420510"/>
            <a:ext cx="2162167" cy="1022988"/>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844" y="2307809"/>
            <a:ext cx="1039223" cy="804968"/>
          </a:xfrm>
          <a:prstGeom prst="rect">
            <a:avLst/>
          </a:prstGeom>
        </p:spPr>
      </p:pic>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566" y="2420510"/>
            <a:ext cx="1445221" cy="1240777"/>
          </a:xfrm>
          <a:prstGeom prst="rect">
            <a:avLst/>
          </a:prstGeom>
        </p:spPr>
      </p:pic>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03631" y="984832"/>
            <a:ext cx="1445482" cy="683902"/>
          </a:xfrm>
          <a:prstGeom prst="rect">
            <a:avLst/>
          </a:prstGeom>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3539" y="5117214"/>
            <a:ext cx="1079433" cy="972786"/>
          </a:xfrm>
          <a:prstGeom prst="rect">
            <a:avLst/>
          </a:prstGeom>
        </p:spPr>
      </p:pic>
      <p:sp>
        <p:nvSpPr>
          <p:cNvPr id="11" name="직사각형 10"/>
          <p:cNvSpPr/>
          <p:nvPr/>
        </p:nvSpPr>
        <p:spPr>
          <a:xfrm>
            <a:off x="7452566" y="4513270"/>
            <a:ext cx="1503485" cy="668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ML</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 name="Rectangle 27"/>
          <p:cNvSpPr>
            <a:spLocks noChangeArrowheads="1"/>
          </p:cNvSpPr>
          <p:nvPr/>
        </p:nvSpPr>
        <p:spPr bwMode="auto">
          <a:xfrm>
            <a:off x="7762310" y="3571998"/>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function</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4" name="Rectangle 27"/>
          <p:cNvSpPr>
            <a:spLocks noChangeArrowheads="1"/>
          </p:cNvSpPr>
          <p:nvPr/>
        </p:nvSpPr>
        <p:spPr bwMode="auto">
          <a:xfrm>
            <a:off x="5542582" y="3110628"/>
            <a:ext cx="11452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Table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=Raw data II</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5" name="Rectangle 27"/>
          <p:cNvSpPr>
            <a:spLocks noChangeArrowheads="1"/>
          </p:cNvSpPr>
          <p:nvPr/>
        </p:nvSpPr>
        <p:spPr bwMode="auto">
          <a:xfrm>
            <a:off x="3656776" y="3494674"/>
            <a:ext cx="185461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Input&lt;Queue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&lt;Output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Filtering</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6" name="Rectangle 27"/>
          <p:cNvSpPr>
            <a:spLocks noChangeArrowheads="1"/>
          </p:cNvSpPr>
          <p:nvPr/>
        </p:nvSpPr>
        <p:spPr bwMode="auto">
          <a:xfrm>
            <a:off x="1953243" y="3166377"/>
            <a:ext cx="12207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err="1"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IoT</a:t>
            </a: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Raw data</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7" name="Rectangle 27"/>
          <p:cNvSpPr>
            <a:spLocks noChangeArrowheads="1"/>
          </p:cNvSpPr>
          <p:nvPr/>
        </p:nvSpPr>
        <p:spPr bwMode="auto">
          <a:xfrm>
            <a:off x="10693539" y="6029228"/>
            <a:ext cx="1079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Android</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8" name="Rectangle 27"/>
          <p:cNvSpPr>
            <a:spLocks noChangeArrowheads="1"/>
          </p:cNvSpPr>
          <p:nvPr/>
        </p:nvSpPr>
        <p:spPr bwMode="auto">
          <a:xfrm>
            <a:off x="10394165" y="1722316"/>
            <a:ext cx="1378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Web App</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23" name="오른쪽 화살표 22"/>
          <p:cNvSpPr/>
          <p:nvPr/>
        </p:nvSpPr>
        <p:spPr>
          <a:xfrm>
            <a:off x="9067187" y="2775584"/>
            <a:ext cx="581025" cy="340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오른쪽 화살표 24"/>
          <p:cNvSpPr/>
          <p:nvPr/>
        </p:nvSpPr>
        <p:spPr>
          <a:xfrm>
            <a:off x="5153025" y="2647950"/>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6886575" y="2693669"/>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8" name="꺾인 연결선 27"/>
          <p:cNvCxnSpPr/>
          <p:nvPr/>
        </p:nvCxnSpPr>
        <p:spPr>
          <a:xfrm rot="16200000" flipH="1">
            <a:off x="9019745" y="3386853"/>
            <a:ext cx="1904999" cy="1352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아래쪽 화살표 28"/>
          <p:cNvSpPr/>
          <p:nvPr/>
        </p:nvSpPr>
        <p:spPr>
          <a:xfrm>
            <a:off x="8153400" y="4010025"/>
            <a:ext cx="45719" cy="257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3212079" y="2647950"/>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아래쪽 화살표 31"/>
          <p:cNvSpPr/>
          <p:nvPr/>
        </p:nvSpPr>
        <p:spPr>
          <a:xfrm>
            <a:off x="8175176" y="5429250"/>
            <a:ext cx="45719" cy="363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82475" y="6040199"/>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오른쪽 화살표 34"/>
          <p:cNvSpPr/>
          <p:nvPr/>
        </p:nvSpPr>
        <p:spPr>
          <a:xfrm>
            <a:off x="276225" y="2601283"/>
            <a:ext cx="1439292" cy="361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27"/>
          <p:cNvSpPr>
            <a:spLocks noChangeArrowheads="1"/>
          </p:cNvSpPr>
          <p:nvPr/>
        </p:nvSpPr>
        <p:spPr bwMode="auto">
          <a:xfrm>
            <a:off x="428132" y="3220347"/>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string</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cxnSp>
        <p:nvCxnSpPr>
          <p:cNvPr id="45" name="꺾인 연결선 44"/>
          <p:cNvCxnSpPr/>
          <p:nvPr/>
        </p:nvCxnSpPr>
        <p:spPr>
          <a:xfrm flipV="1">
            <a:off x="9153525" y="1326783"/>
            <a:ext cx="1240640" cy="1093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오른쪽 화살표 45"/>
          <p:cNvSpPr/>
          <p:nvPr/>
        </p:nvSpPr>
        <p:spPr>
          <a:xfrm>
            <a:off x="1715517" y="878229"/>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7" name="그림 46"/>
          <p:cNvPicPr>
            <a:picLocks noChangeAspect="1"/>
          </p:cNvPicPr>
          <p:nvPr/>
        </p:nvPicPr>
        <p:blipFill rotWithShape="1">
          <a:blip r:embed="rId8"/>
          <a:stretch>
            <a:fillRect/>
          </a:stretch>
        </p:blipFill>
        <p:spPr>
          <a:xfrm>
            <a:off x="2799738" y="1069631"/>
            <a:ext cx="6267449" cy="698863"/>
          </a:xfrm>
          <a:prstGeom prst="rect">
            <a:avLst/>
          </a:prstGeom>
        </p:spPr>
      </p:pic>
      <p:pic>
        <p:nvPicPr>
          <p:cNvPr id="48" name="그림 47"/>
          <p:cNvPicPr>
            <a:picLocks noChangeAspect="1"/>
          </p:cNvPicPr>
          <p:nvPr/>
        </p:nvPicPr>
        <p:blipFill rotWithShape="1">
          <a:blip r:embed="rId9"/>
          <a:stretch>
            <a:fillRect/>
          </a:stretch>
        </p:blipFill>
        <p:spPr>
          <a:xfrm>
            <a:off x="10732727" y="2647950"/>
            <a:ext cx="1275484" cy="744303"/>
          </a:xfrm>
          <a:prstGeom prst="rect">
            <a:avLst/>
          </a:prstGeom>
        </p:spPr>
      </p:pic>
      <p:sp>
        <p:nvSpPr>
          <p:cNvPr id="50" name="Rectangle 27"/>
          <p:cNvSpPr>
            <a:spLocks noChangeArrowheads="1"/>
          </p:cNvSpPr>
          <p:nvPr/>
        </p:nvSpPr>
        <p:spPr bwMode="auto">
          <a:xfrm>
            <a:off x="10914559" y="3485247"/>
            <a:ext cx="1039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ko-KR" altLang="en-US"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시각화</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2" name="오른쪽 화살표 1"/>
          <p:cNvSpPr/>
          <p:nvPr/>
        </p:nvSpPr>
        <p:spPr>
          <a:xfrm>
            <a:off x="2250831" y="5792434"/>
            <a:ext cx="4211515" cy="40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3393831" y="5942154"/>
            <a:ext cx="162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MOBIUS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22287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tretch>
            <a:fillRect/>
          </a:stretch>
        </p:blipFill>
        <p:spPr>
          <a:xfrm>
            <a:off x="191262" y="188595"/>
            <a:ext cx="3168396" cy="6264783"/>
          </a:xfrm>
          <a:prstGeom prst="rect">
            <a:avLst/>
          </a:prstGeom>
        </p:spPr>
      </p:pic>
      <p:sp>
        <p:nvSpPr>
          <p:cNvPr id="5" name="TextBox 4"/>
          <p:cNvSpPr txBox="1"/>
          <p:nvPr/>
        </p:nvSpPr>
        <p:spPr>
          <a:xfrm>
            <a:off x="4223766" y="188593"/>
            <a:ext cx="7091934" cy="1477328"/>
          </a:xfrm>
          <a:prstGeom prst="rect">
            <a:avLst/>
          </a:prstGeom>
          <a:ln>
            <a:solidFill>
              <a:srgbClr val="0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rPr>
              <a:t>Android APP/Gateway – BT–</a:t>
            </a:r>
            <a:r>
              <a:rPr kumimoji="0" lang="ko-KR" altLang="en-US" sz="1800" b="0" i="0" u="none" strike="noStrike" kern="1200" cap="none" spc="0" normalizeH="0" baseline="0" noProof="0" dirty="0" smtClean="0">
                <a:ln>
                  <a:noFill/>
                </a:ln>
                <a:solidFill>
                  <a:prstClr val="black"/>
                </a:solidFill>
                <a:effectLst/>
                <a:uLnTx/>
                <a:uFillTx/>
                <a:latin typeface="Segoe UI Light"/>
                <a:ea typeface="+mn-ea"/>
                <a:cs typeface="+mn-cs"/>
              </a:rPr>
              <a:t> </a:t>
            </a:r>
            <a:r>
              <a:rPr kumimoji="0" lang="en-US" altLang="ko-KR" sz="1800" b="0" i="0" u="none" strike="noStrike" kern="1200" cap="none" spc="0" normalizeH="0" baseline="0" noProof="0" dirty="0" err="1" smtClean="0">
                <a:ln>
                  <a:noFill/>
                </a:ln>
                <a:solidFill>
                  <a:prstClr val="black"/>
                </a:solidFill>
                <a:effectLst/>
                <a:uLnTx/>
                <a:uFillTx/>
                <a:latin typeface="Segoe UI Light"/>
                <a:ea typeface="+mn-ea"/>
                <a:cs typeface="+mn-cs"/>
              </a:rPr>
              <a:t>IoThub</a:t>
            </a:r>
            <a:endPar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rPr>
              <a:t>Sensing data :</a:t>
            </a:r>
            <a:r>
              <a:rPr kumimoji="0" lang="en-US" altLang="ko-KR" sz="1800" b="0" i="0" u="none" strike="noStrike" kern="1200" cap="none" spc="0" normalizeH="0" baseline="0" noProof="0" dirty="0" err="1" smtClean="0">
                <a:ln>
                  <a:noFill/>
                </a:ln>
                <a:solidFill>
                  <a:prstClr val="black"/>
                </a:solidFill>
                <a:effectLst/>
                <a:uLnTx/>
                <a:uFillTx/>
                <a:latin typeface="Segoe UI Light"/>
                <a:ea typeface="+mn-ea"/>
                <a:cs typeface="+mn-cs"/>
              </a:rPr>
              <a:t>Accerlator</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1. START SCAN, 2. CONNECT DEVICE,3. SET NOTIFICATION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7" name="그림 6"/>
          <p:cNvPicPr>
            <a:picLocks noChangeAspect="1"/>
          </p:cNvPicPr>
          <p:nvPr/>
        </p:nvPicPr>
        <p:blipFill rotWithShape="1">
          <a:blip r:embed="rId3"/>
          <a:stretch>
            <a:fillRect/>
          </a:stretch>
        </p:blipFill>
        <p:spPr>
          <a:xfrm>
            <a:off x="3877408" y="1037492"/>
            <a:ext cx="7892562" cy="5683983"/>
          </a:xfrm>
          <a:prstGeom prst="rect">
            <a:avLst/>
          </a:prstGeom>
        </p:spPr>
      </p:pic>
      <p:sp>
        <p:nvSpPr>
          <p:cNvPr id="9" name="슬라이드 번호 개체 틀 8"/>
          <p:cNvSpPr>
            <a:spLocks noGrp="1"/>
          </p:cNvSpPr>
          <p:nvPr>
            <p:ph type="sldNum" sz="quarter" idx="4294967295"/>
          </p:nvPr>
        </p:nvSpPr>
        <p:spPr>
          <a:xfrm>
            <a:off x="9347200" y="6248400"/>
            <a:ext cx="2844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a:pPr>
            <a:fld id="{AD22CD3B-FDDF-4998-970C-76E6E0BEC65F}" type="slidenum">
              <a:rPr kumimoji="0" lang="en-US" altLang="en-US" sz="1200" b="0" i="0" u="none" strike="noStrike" kern="1200" cap="none" spc="0" normalizeH="0" baseline="0" noProof="0">
                <a:ln>
                  <a:noFill/>
                </a:ln>
                <a:solidFill>
                  <a:prstClr val="black">
                    <a:lumMod val="65000"/>
                    <a:lumOff val="35000"/>
                  </a:prstClr>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lang="ko-KR" altLang="en-US"/>
              </a:pPr>
              <a:t>56</a:t>
            </a:fld>
            <a:endParaRPr kumimoji="0" lang="en-US" altLang="en-US" sz="1200" b="0" i="0" u="none" strike="noStrike" kern="1200" cap="none" spc="0" normalizeH="0" baseline="0" noProof="0">
              <a:ln>
                <a:noFill/>
              </a:ln>
              <a:solidFill>
                <a:prstClr val="black">
                  <a:lumMod val="65000"/>
                  <a:lumOff val="3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38807810"/>
      </p:ext>
    </p:extLst>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1" y="1173494"/>
            <a:ext cx="10058400" cy="5261136"/>
          </a:xfrm>
          <a:prstGeom prst="rect">
            <a:avLst/>
          </a:prstGeom>
        </p:spPr>
      </p:pic>
    </p:spTree>
    <p:extLst>
      <p:ext uri="{BB962C8B-B14F-4D97-AF65-F5344CB8AC3E}">
        <p14:creationId xmlns:p14="http://schemas.microsoft.com/office/powerpoint/2010/main" val="32409255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98" y="1213009"/>
            <a:ext cx="10058400" cy="5211331"/>
          </a:xfrm>
          <a:prstGeom prst="rect">
            <a:avLst/>
          </a:prstGeom>
        </p:spPr>
      </p:pic>
    </p:spTree>
    <p:extLst>
      <p:ext uri="{BB962C8B-B14F-4D97-AF65-F5344CB8AC3E}">
        <p14:creationId xmlns:p14="http://schemas.microsoft.com/office/powerpoint/2010/main" val="4046693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07" y="1091128"/>
            <a:ext cx="10058400" cy="5314437"/>
          </a:xfrm>
          <a:prstGeom prst="rect">
            <a:avLst/>
          </a:prstGeom>
        </p:spPr>
      </p:pic>
    </p:spTree>
    <p:extLst>
      <p:ext uri="{BB962C8B-B14F-4D97-AF65-F5344CB8AC3E}">
        <p14:creationId xmlns:p14="http://schemas.microsoft.com/office/powerpoint/2010/main" val="2752833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0" name="Freeform 300"/>
          <p:cNvSpPr/>
          <p:nvPr/>
        </p:nvSpPr>
        <p:spPr>
          <a:xfrm>
            <a:off x="3308350" y="1644650"/>
            <a:ext cx="3143250" cy="2774950"/>
          </a:xfrm>
          <a:custGeom>
            <a:avLst/>
            <a:gdLst>
              <a:gd name="connsiteX0" fmla="*/ 8506 w 3143250"/>
              <a:gd name="connsiteY0" fmla="*/ 2785048 h 2774950"/>
              <a:gd name="connsiteX1" fmla="*/ 3145139 w 3143250"/>
              <a:gd name="connsiteY1" fmla="*/ 2785048 h 2774950"/>
              <a:gd name="connsiteX2" fmla="*/ 3145139 w 3143250"/>
              <a:gd name="connsiteY2" fmla="*/ 8943 h 2774950"/>
              <a:gd name="connsiteX3" fmla="*/ 8506 w 3143250"/>
              <a:gd name="connsiteY3" fmla="*/ 8943 h 2774950"/>
              <a:gd name="connsiteX4" fmla="*/ 8506 w 3143250"/>
              <a:gd name="connsiteY4" fmla="*/ 2785048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0" h="2774950">
                <a:moveTo>
                  <a:pt x="8506" y="2785048"/>
                </a:moveTo>
                <a:lnTo>
                  <a:pt x="3145139" y="2785048"/>
                </a:lnTo>
                <a:lnTo>
                  <a:pt x="3145139" y="8943"/>
                </a:lnTo>
                <a:lnTo>
                  <a:pt x="8506" y="8943"/>
                </a:lnTo>
                <a:lnTo>
                  <a:pt x="8506" y="2785048"/>
                </a:lnTo>
                <a:close/>
              </a:path>
            </a:pathLst>
          </a:custGeom>
          <a:solidFill>
            <a:srgbClr val="F8FCF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02" name="Picture 302"/>
          <p:cNvPicPr>
            <a:picLocks noChangeAspect="1"/>
          </p:cNvPicPr>
          <p:nvPr/>
        </p:nvPicPr>
        <p:blipFill>
          <a:blip r:embed="rId2"/>
          <a:stretch>
            <a:fillRect/>
          </a:stretch>
        </p:blipFill>
        <p:spPr>
          <a:xfrm>
            <a:off x="1592580" y="3040380"/>
            <a:ext cx="2004060" cy="746760"/>
          </a:xfrm>
          <a:prstGeom prst="rect">
            <a:avLst/>
          </a:prstGeom>
        </p:spPr>
      </p:pic>
      <p:pic>
        <p:nvPicPr>
          <p:cNvPr id="303" name="Picture 303"/>
          <p:cNvPicPr>
            <a:picLocks noChangeAspect="1"/>
          </p:cNvPicPr>
          <p:nvPr/>
        </p:nvPicPr>
        <p:blipFill>
          <a:blip r:embed="rId3"/>
          <a:stretch>
            <a:fillRect/>
          </a:stretch>
        </p:blipFill>
        <p:spPr>
          <a:xfrm>
            <a:off x="5570220" y="3192780"/>
            <a:ext cx="502920" cy="495300"/>
          </a:xfrm>
          <a:prstGeom prst="rect">
            <a:avLst/>
          </a:prstGeom>
        </p:spPr>
      </p:pic>
      <p:pic>
        <p:nvPicPr>
          <p:cNvPr id="304" name="Picture 304"/>
          <p:cNvPicPr>
            <a:picLocks noChangeAspect="1"/>
          </p:cNvPicPr>
          <p:nvPr/>
        </p:nvPicPr>
        <p:blipFill>
          <a:blip r:embed="rId4"/>
          <a:stretch>
            <a:fillRect/>
          </a:stretch>
        </p:blipFill>
        <p:spPr>
          <a:xfrm>
            <a:off x="3688079" y="1821180"/>
            <a:ext cx="1866900" cy="1866900"/>
          </a:xfrm>
          <a:prstGeom prst="rect">
            <a:avLst/>
          </a:prstGeom>
        </p:spPr>
      </p:pic>
      <p:pic>
        <p:nvPicPr>
          <p:cNvPr id="305" name="Picture 305"/>
          <p:cNvPicPr>
            <a:picLocks noChangeAspect="1"/>
          </p:cNvPicPr>
          <p:nvPr/>
        </p:nvPicPr>
        <p:blipFill>
          <a:blip r:embed="rId5"/>
          <a:stretch>
            <a:fillRect/>
          </a:stretch>
        </p:blipFill>
        <p:spPr>
          <a:xfrm>
            <a:off x="7726680" y="1851660"/>
            <a:ext cx="746760" cy="3208020"/>
          </a:xfrm>
          <a:prstGeom prst="rect">
            <a:avLst/>
          </a:prstGeom>
        </p:spPr>
      </p:pic>
      <p:pic>
        <p:nvPicPr>
          <p:cNvPr id="306" name="Picture 306"/>
          <p:cNvPicPr>
            <a:picLocks noChangeAspect="1"/>
          </p:cNvPicPr>
          <p:nvPr/>
        </p:nvPicPr>
        <p:blipFill>
          <a:blip r:embed="rId6"/>
          <a:stretch>
            <a:fillRect/>
          </a:stretch>
        </p:blipFill>
        <p:spPr>
          <a:xfrm>
            <a:off x="6918959" y="2164080"/>
            <a:ext cx="739140" cy="2575560"/>
          </a:xfrm>
          <a:prstGeom prst="rect">
            <a:avLst/>
          </a:prstGeom>
        </p:spPr>
      </p:pic>
      <p:sp>
        <p:nvSpPr>
          <p:cNvPr id="2" name="Freeform 306"/>
          <p:cNvSpPr/>
          <p:nvPr/>
        </p:nvSpPr>
        <p:spPr>
          <a:xfrm>
            <a:off x="6045199" y="3390899"/>
            <a:ext cx="889000" cy="12700"/>
          </a:xfrm>
          <a:custGeom>
            <a:avLst/>
            <a:gdLst>
              <a:gd name="connsiteX0" fmla="*/ 13450 w 889000"/>
              <a:gd name="connsiteY0" fmla="*/ 19051 h 12700"/>
              <a:gd name="connsiteX1" fmla="*/ 898394 w 889000"/>
              <a:gd name="connsiteY1" fmla="*/ 19053 h 12700"/>
            </a:gdLst>
            <a:ahLst/>
            <a:cxnLst>
              <a:cxn ang="0">
                <a:pos x="connsiteX0" y="connsiteY0"/>
              </a:cxn>
              <a:cxn ang="0">
                <a:pos x="connsiteX1" y="connsiteY1"/>
              </a:cxn>
            </a:cxnLst>
            <a:rect l="l" t="t" r="r" b="b"/>
            <a:pathLst>
              <a:path w="889000" h="12700">
                <a:moveTo>
                  <a:pt x="13450" y="19051"/>
                </a:moveTo>
                <a:lnTo>
                  <a:pt x="898394" y="19053"/>
                </a:lnTo>
              </a:path>
            </a:pathLst>
          </a:custGeom>
          <a:ln w="12699">
            <a:solidFill>
              <a:srgbClr val="8DA6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08" name="Picture 308"/>
          <p:cNvPicPr>
            <a:picLocks noChangeAspect="1"/>
          </p:cNvPicPr>
          <p:nvPr/>
        </p:nvPicPr>
        <p:blipFill>
          <a:blip r:embed="rId7"/>
          <a:stretch>
            <a:fillRect/>
          </a:stretch>
        </p:blipFill>
        <p:spPr>
          <a:xfrm>
            <a:off x="10126980" y="3055620"/>
            <a:ext cx="746760" cy="746760"/>
          </a:xfrm>
          <a:prstGeom prst="rect">
            <a:avLst/>
          </a:prstGeom>
        </p:spPr>
      </p:pic>
      <p:sp>
        <p:nvSpPr>
          <p:cNvPr id="3" name="Freeform 308"/>
          <p:cNvSpPr/>
          <p:nvPr/>
        </p:nvSpPr>
        <p:spPr>
          <a:xfrm>
            <a:off x="8547099" y="2222499"/>
            <a:ext cx="635000" cy="2463800"/>
          </a:xfrm>
          <a:custGeom>
            <a:avLst/>
            <a:gdLst>
              <a:gd name="connsiteX0" fmla="*/ 16457 w 635000"/>
              <a:gd name="connsiteY0" fmla="*/ 2464510 h 2463800"/>
              <a:gd name="connsiteX1" fmla="*/ 644772 w 635000"/>
              <a:gd name="connsiteY1" fmla="*/ 2463468 h 2463800"/>
              <a:gd name="connsiteX2" fmla="*/ 644772 w 635000"/>
              <a:gd name="connsiteY2" fmla="*/ 14897 h 2463800"/>
              <a:gd name="connsiteX3" fmla="*/ 17118 w 635000"/>
              <a:gd name="connsiteY3" fmla="*/ 14897 h 2463800"/>
            </a:gdLst>
            <a:ahLst/>
            <a:cxnLst>
              <a:cxn ang="0">
                <a:pos x="connsiteX0" y="connsiteY0"/>
              </a:cxn>
              <a:cxn ang="0">
                <a:pos x="connsiteX1" y="connsiteY1"/>
              </a:cxn>
              <a:cxn ang="0">
                <a:pos x="connsiteX2" y="connsiteY2"/>
              </a:cxn>
              <a:cxn ang="0">
                <a:pos x="connsiteX3" y="connsiteY3"/>
              </a:cxn>
            </a:cxnLst>
            <a:rect l="l" t="t" r="r" b="b"/>
            <a:pathLst>
              <a:path w="635000" h="2463800">
                <a:moveTo>
                  <a:pt x="16457" y="2464510"/>
                </a:moveTo>
                <a:lnTo>
                  <a:pt x="644772" y="2463468"/>
                </a:lnTo>
                <a:lnTo>
                  <a:pt x="644772" y="14897"/>
                </a:lnTo>
                <a:lnTo>
                  <a:pt x="17118" y="14897"/>
                </a:lnTo>
              </a:path>
            </a:pathLst>
          </a:custGeom>
          <a:ln w="12699">
            <a:solidFill>
              <a:srgbClr val="8DA6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10" name="Picture 310"/>
          <p:cNvPicPr>
            <a:picLocks noChangeAspect="1"/>
          </p:cNvPicPr>
          <p:nvPr/>
        </p:nvPicPr>
        <p:blipFill>
          <a:blip r:embed="rId8"/>
          <a:stretch>
            <a:fillRect/>
          </a:stretch>
        </p:blipFill>
        <p:spPr>
          <a:xfrm>
            <a:off x="9174480" y="3345179"/>
            <a:ext cx="899160" cy="121920"/>
          </a:xfrm>
          <a:prstGeom prst="rect">
            <a:avLst/>
          </a:prstGeom>
        </p:spPr>
      </p:pic>
      <p:sp>
        <p:nvSpPr>
          <p:cNvPr id="4" name="TextBox 310"/>
          <p:cNvSpPr txBox="1"/>
          <p:nvPr/>
        </p:nvSpPr>
        <p:spPr>
          <a:xfrm>
            <a:off x="452119" y="315783"/>
            <a:ext cx="4435475" cy="675640"/>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37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레이크</a:t>
            </a:r>
            <a:r>
              <a:rPr kumimoji="0" lang="zh-CN" altLang="en-US" sz="4000" b="0" i="0" u="none" strike="noStrike" kern="1200" cap="none" spc="-379"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패턴</a:t>
            </a:r>
          </a:p>
        </p:txBody>
      </p:sp>
      <p:sp>
        <p:nvSpPr>
          <p:cNvPr id="311" name="TextBox 311"/>
          <p:cNvSpPr txBox="1"/>
          <p:nvPr/>
        </p:nvSpPr>
        <p:spPr>
          <a:xfrm>
            <a:off x="4472424" y="2634058"/>
            <a:ext cx="4379149" cy="225806"/>
          </a:xfrm>
          <a:prstGeom prst="rect">
            <a:avLst/>
          </a:prstGeom>
          <a:noFill/>
        </p:spPr>
        <p:txBody>
          <a:bodyPr wrap="square" lIns="0" tIns="0" rIns="0" bIns="0" rtlCol="0">
            <a:spAutoFit/>
          </a:bodyPr>
          <a:lstStyle/>
          <a:p>
            <a:pPr marL="0" marR="0" lvl="0" indent="0" algn="l" defTabSz="914400" rtl="0" eaLnBrk="1" fontAlgn="auto" latinLnBrk="1" hangingPunct="1">
              <a:lnSpc>
                <a:spcPct val="105833"/>
              </a:lnSpc>
              <a:spcBef>
                <a:spcPts val="0"/>
              </a:spcBef>
              <a:spcAft>
                <a:spcPts val="0"/>
              </a:spcAft>
              <a:buClrTx/>
              <a:buSzTx/>
              <a:buFontTx/>
              <a:buNone/>
              <a:tabLst>
                <a:tab pos="2999379" algn="l"/>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AWS</a:t>
            </a:r>
            <a:r>
              <a:rPr kumimoji="0" lang="en-US" altLang="zh-CN" sz="1400" b="0" i="0" u="none" strike="noStrike" kern="1200" cap="none" spc="-5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Glue	</a:t>
            </a:r>
            <a:r>
              <a:rPr kumimoji="0" lang="en-US" altLang="zh-CN" sz="1400" b="0" i="0" u="none" strike="noStrike" kern="1200" cap="none" spc="-1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15"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10" normalizeH="0" baseline="0" noProof="0" dirty="0">
                <a:ln>
                  <a:noFill/>
                </a:ln>
                <a:solidFill>
                  <a:srgbClr val="F9F9F9"/>
                </a:solidFill>
                <a:effectLst/>
                <a:uLnTx/>
                <a:uFillTx/>
                <a:latin typeface="Arial"/>
                <a:ea typeface="Arial"/>
                <a:cs typeface="+mn-cs"/>
              </a:rPr>
              <a:t>Athena</a:t>
            </a:r>
          </a:p>
        </p:txBody>
      </p:sp>
      <p:sp>
        <p:nvSpPr>
          <p:cNvPr id="312" name="TextBox 312"/>
          <p:cNvSpPr txBox="1"/>
          <p:nvPr/>
        </p:nvSpPr>
        <p:spPr>
          <a:xfrm>
            <a:off x="1513841" y="3814150"/>
            <a:ext cx="930743" cy="426719"/>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1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S3</a:t>
            </a:r>
          </a:p>
          <a:p>
            <a:pPr marL="0" marR="0" lvl="0" indent="84137"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Buck</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et(s)</a:t>
            </a:r>
          </a:p>
        </p:txBody>
      </p:sp>
      <p:sp>
        <p:nvSpPr>
          <p:cNvPr id="313" name="TextBox 313"/>
          <p:cNvSpPr txBox="1"/>
          <p:nvPr/>
        </p:nvSpPr>
        <p:spPr>
          <a:xfrm>
            <a:off x="3590472" y="3784936"/>
            <a:ext cx="826891"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Crawl</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ers</a:t>
            </a:r>
          </a:p>
        </p:txBody>
      </p:sp>
      <p:sp>
        <p:nvSpPr>
          <p:cNvPr id="314" name="TextBox 314"/>
          <p:cNvSpPr txBox="1"/>
          <p:nvPr/>
        </p:nvSpPr>
        <p:spPr>
          <a:xfrm>
            <a:off x="5327521" y="3809320"/>
            <a:ext cx="1122849"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Data</a:t>
            </a:r>
            <a:r>
              <a:rPr kumimoji="0" lang="en-US" altLang="zh-CN" sz="1400" b="0" i="0" u="none" strike="noStrike" kern="1200" cap="none" spc="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catalog</a:t>
            </a:r>
          </a:p>
        </p:txBody>
      </p:sp>
      <p:sp>
        <p:nvSpPr>
          <p:cNvPr id="315" name="TextBox 315"/>
          <p:cNvSpPr txBox="1"/>
          <p:nvPr/>
        </p:nvSpPr>
        <p:spPr>
          <a:xfrm>
            <a:off x="9721414" y="3989152"/>
            <a:ext cx="1571815"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3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QuickSight</a:t>
            </a:r>
          </a:p>
        </p:txBody>
      </p:sp>
      <p:sp>
        <p:nvSpPr>
          <p:cNvPr id="316" name="TextBox 316"/>
          <p:cNvSpPr txBox="1"/>
          <p:nvPr/>
        </p:nvSpPr>
        <p:spPr>
          <a:xfrm>
            <a:off x="4585494" y="5091262"/>
            <a:ext cx="4200847" cy="1295720"/>
          </a:xfrm>
          <a:prstGeom prst="rect">
            <a:avLst/>
          </a:prstGeom>
          <a:noFill/>
        </p:spPr>
        <p:txBody>
          <a:bodyPr wrap="square" lIns="0" tIns="0" rIns="0" bIns="0" rtlCol="0">
            <a:spAutoFit/>
          </a:bodyPr>
          <a:lstStyle/>
          <a:p>
            <a:pPr marL="0" marR="0" lvl="0" indent="2836969"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Redshift</a:t>
            </a:r>
          </a:p>
          <a:p>
            <a:pPr marL="0" marR="0" lvl="0" indent="3133069"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Spect</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rum</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87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6813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모서리가 둥근 직사각형 4096"/>
          <p:cNvSpPr/>
          <p:nvPr/>
        </p:nvSpPr>
        <p:spPr>
          <a:xfrm>
            <a:off x="2986644" y="3460622"/>
            <a:ext cx="3780409" cy="2452654"/>
          </a:xfrm>
          <a:prstGeom prst="roundRect">
            <a:avLst>
              <a:gd name="adj" fmla="val 2904"/>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p:cNvSpPr txBox="1"/>
          <p:nvPr/>
        </p:nvSpPr>
        <p:spPr>
          <a:xfrm>
            <a:off x="5159897" y="6345325"/>
            <a:ext cx="29907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Structure Model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데이터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프로세싱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861658" y="3159786"/>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90524" y="2138899"/>
            <a:ext cx="1296121" cy="1015663"/>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센서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가공되지 않은 초기 데이터</a:t>
            </a:r>
          </a:p>
        </p:txBody>
      </p:sp>
      <p:grpSp>
        <p:nvGrpSpPr>
          <p:cNvPr id="7" name="그룹 64"/>
          <p:cNvGrpSpPr/>
          <p:nvPr/>
        </p:nvGrpSpPr>
        <p:grpSpPr>
          <a:xfrm>
            <a:off x="5304028" y="3587221"/>
            <a:ext cx="1044000" cy="504000"/>
            <a:chOff x="857224" y="1428736"/>
            <a:chExt cx="2928958" cy="357190"/>
          </a:xfrm>
          <a:effectLst>
            <a:outerShdw blurRad="50800" dist="25400" dir="5400000" algn="t" rotWithShape="0">
              <a:prstClr val="black">
                <a:alpha val="20000"/>
              </a:prstClr>
            </a:outerShdw>
          </a:effectLst>
        </p:grpSpPr>
        <p:sp>
          <p:nvSpPr>
            <p:cNvPr id="8" name="모서리가 둥근 직사각형 7"/>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모바일</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미들웨어</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9" name="직선 연결선 8"/>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grpSp>
        <p:nvGrpSpPr>
          <p:cNvPr id="10" name="그룹 64"/>
          <p:cNvGrpSpPr/>
          <p:nvPr/>
        </p:nvGrpSpPr>
        <p:grpSpPr>
          <a:xfrm>
            <a:off x="7660354" y="2629188"/>
            <a:ext cx="1044000" cy="504000"/>
            <a:chOff x="857224" y="1428736"/>
            <a:chExt cx="2928958" cy="357190"/>
          </a:xfrm>
          <a:effectLst>
            <a:outerShdw blurRad="50800" dist="25400" dir="5400000" algn="t" rotWithShape="0">
              <a:prstClr val="black">
                <a:alpha val="20000"/>
              </a:prstClr>
            </a:outerShdw>
          </a:effectLst>
        </p:grpSpPr>
        <p:sp>
          <p:nvSpPr>
            <p:cNvPr id="11" name="모서리가 둥근 직사각형 10"/>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미들웨어</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서버</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12" name="직선 연결선 11"/>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pic>
        <p:nvPicPr>
          <p:cNvPr id="1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3817706" y="1771310"/>
            <a:ext cx="555952" cy="10441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60" t="25386" r="5708" b="25537"/>
          <a:stretch/>
        </p:blipFill>
        <p:spPr bwMode="auto">
          <a:xfrm>
            <a:off x="3086743" y="3617002"/>
            <a:ext cx="1954482" cy="76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086744" y="4613443"/>
            <a:ext cx="2060141" cy="1015663"/>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CSR Mesh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취합</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LED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제어</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복합 </a:t>
            </a: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센싱</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3G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통신</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서버로 데이터 전송</a:t>
            </a:r>
          </a:p>
        </p:txBody>
      </p:sp>
      <p:sp>
        <p:nvSpPr>
          <p:cNvPr id="17" name="TextBox 16"/>
          <p:cNvSpPr txBox="1"/>
          <p:nvPr/>
        </p:nvSpPr>
        <p:spPr>
          <a:xfrm>
            <a:off x="5146885" y="4117572"/>
            <a:ext cx="1620169" cy="83099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Event Processing</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패턴</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감지 및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1</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차 처리</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TextBox 17"/>
          <p:cNvSpPr txBox="1"/>
          <p:nvPr/>
        </p:nvSpPr>
        <p:spPr>
          <a:xfrm>
            <a:off x="7375786" y="3460622"/>
            <a:ext cx="1790034" cy="1938992"/>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Messaging</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패턴</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감지 및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2</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차 처리</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데이터의</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안정적인 전송</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Enrichment</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가로등</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연결센서포함</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 </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등록 제어 정보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9497" y="3399928"/>
            <a:ext cx="1272162" cy="97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descr="C:\Users\T\Documents\recursive\IoT\256px-Cloud_computing_icon_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16391" y="1606733"/>
            <a:ext cx="1338724" cy="8640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516392" y="4515508"/>
            <a:ext cx="1620169"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정보</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표출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정보 시각화</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6" name="직선 화살표 연결선 15"/>
          <p:cNvCxnSpPr/>
          <p:nvPr/>
        </p:nvCxnSpPr>
        <p:spPr>
          <a:xfrm flipV="1">
            <a:off x="8882866" y="2341065"/>
            <a:ext cx="565909" cy="335820"/>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8950482" y="3133188"/>
            <a:ext cx="651600" cy="327434"/>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10555017" y="2676886"/>
            <a:ext cx="0" cy="60809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2551911" y="3623416"/>
            <a:ext cx="698623" cy="266284"/>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6384032" y="3177690"/>
            <a:ext cx="1276322" cy="50162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83768" y="1009034"/>
            <a:ext cx="1285415"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서버</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263525" marR="0" lvl="1" indent="-1746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데이터 저장</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TextBox 50"/>
          <p:cNvSpPr txBox="1"/>
          <p:nvPr/>
        </p:nvSpPr>
        <p:spPr>
          <a:xfrm>
            <a:off x="6034823" y="2178870"/>
            <a:ext cx="1591723"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장치등록정보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센싱 데이터</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52" name="TextBox 51"/>
          <p:cNvSpPr txBox="1"/>
          <p:nvPr/>
        </p:nvSpPr>
        <p:spPr>
          <a:xfrm>
            <a:off x="9767477" y="2058128"/>
            <a:ext cx="836552" cy="276999"/>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클라우드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5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4116893" y="1621985"/>
            <a:ext cx="555952" cy="104411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p:cNvCxnSpPr/>
          <p:nvPr/>
        </p:nvCxnSpPr>
        <p:spPr>
          <a:xfrm>
            <a:off x="9372364" y="1016733"/>
            <a:ext cx="229718" cy="864097"/>
          </a:xfrm>
          <a:prstGeom prst="straightConnector1">
            <a:avLst/>
          </a:prstGeom>
          <a:ln w="25400" cmpd="sng">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917302" y="4074889"/>
            <a:ext cx="836552" cy="276999"/>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관제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SW</a:t>
            </a:r>
          </a:p>
        </p:txBody>
      </p:sp>
      <p:pic>
        <p:nvPicPr>
          <p:cNvPr id="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954345" y="4424931"/>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TextBox 58"/>
          <p:cNvSpPr txBox="1"/>
          <p:nvPr/>
        </p:nvSpPr>
        <p:spPr>
          <a:xfrm>
            <a:off x="1919560" y="3840523"/>
            <a:ext cx="216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60" name="직선 화살표 연결선 59"/>
          <p:cNvCxnSpPr/>
          <p:nvPr/>
        </p:nvCxnSpPr>
        <p:spPr>
          <a:xfrm flipV="1">
            <a:off x="2553067" y="4279917"/>
            <a:ext cx="574913" cy="13191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5" name="그룹 64"/>
          <p:cNvGrpSpPr/>
          <p:nvPr/>
        </p:nvGrpSpPr>
        <p:grpSpPr>
          <a:xfrm>
            <a:off x="3701670" y="4238913"/>
            <a:ext cx="1188000" cy="360000"/>
            <a:chOff x="857224" y="1428736"/>
            <a:chExt cx="2928958" cy="357190"/>
          </a:xfrm>
          <a:effectLst>
            <a:outerShdw blurRad="50800" dist="25400" dir="5400000" algn="t" rotWithShape="0">
              <a:prstClr val="black">
                <a:alpha val="20000"/>
              </a:prstClr>
            </a:outerShdw>
          </a:effectLst>
        </p:grpSpPr>
        <p:sp>
          <p:nvSpPr>
            <p:cNvPr id="66" name="모서리가 둥근 직사각형 65"/>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스마트가로등</a:t>
              </a:r>
              <a:endParaRPr kumimoji="0" lang="en-US" altLang="ko-KR" sz="12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67" name="직선 연결선 66"/>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sp>
        <p:nvSpPr>
          <p:cNvPr id="71" name="TextBox 70"/>
          <p:cNvSpPr txBox="1"/>
          <p:nvPr/>
        </p:nvSpPr>
        <p:spPr>
          <a:xfrm>
            <a:off x="5162804" y="4977173"/>
            <a:ext cx="1694368" cy="83099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복합 </a:t>
            </a: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센싱</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3G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통신</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서버로 데이터 전송</a:t>
            </a:r>
          </a:p>
        </p:txBody>
      </p:sp>
      <p:cxnSp>
        <p:nvCxnSpPr>
          <p:cNvPr id="4101" name="직선 연결선 4100"/>
          <p:cNvCxnSpPr/>
          <p:nvPr/>
        </p:nvCxnSpPr>
        <p:spPr>
          <a:xfrm flipV="1">
            <a:off x="5159896" y="3897052"/>
            <a:ext cx="0" cy="172271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5266988" y="4941168"/>
            <a:ext cx="140507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H="1" flipV="1">
            <a:off x="2570196" y="3500327"/>
            <a:ext cx="610755" cy="24915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2597385" y="4394001"/>
            <a:ext cx="512063" cy="115252"/>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463759" y="3686102"/>
            <a:ext cx="827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srgbClr val="FF0000"/>
                </a:solidFill>
                <a:effectLst/>
                <a:uLnTx/>
                <a:uFillTx/>
                <a:latin typeface="Segoe UI"/>
                <a:ea typeface="+mn-ea"/>
                <a:cs typeface="+mn-cs"/>
              </a:rPr>
              <a:t>센싱</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
            </a:r>
            <a:b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b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데이터 수집</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49" name="TextBox 48"/>
          <p:cNvSpPr txBox="1"/>
          <p:nvPr/>
        </p:nvSpPr>
        <p:spPr>
          <a:xfrm>
            <a:off x="2587866" y="3262853"/>
            <a:ext cx="9510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센서 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55" name="TextBox 54"/>
          <p:cNvSpPr txBox="1"/>
          <p:nvPr/>
        </p:nvSpPr>
        <p:spPr>
          <a:xfrm>
            <a:off x="2521094" y="4519677"/>
            <a:ext cx="9510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센서 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6" name="직선 화살표 연결선 55"/>
          <p:cNvCxnSpPr/>
          <p:nvPr/>
        </p:nvCxnSpPr>
        <p:spPr>
          <a:xfrm>
            <a:off x="4904412" y="2469259"/>
            <a:ext cx="2703467" cy="45420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H="1" flipV="1">
            <a:off x="4862481" y="2344947"/>
            <a:ext cx="2741380" cy="46367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26186" y="2686434"/>
            <a:ext cx="1591723" cy="276999"/>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장치제어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68" name="TextBox 67"/>
          <p:cNvSpPr txBox="1"/>
          <p:nvPr/>
        </p:nvSpPr>
        <p:spPr>
          <a:xfrm>
            <a:off x="8587906" y="437518"/>
            <a:ext cx="2260438" cy="276999"/>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응용 서비스 </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웹</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p>
        </p:txBody>
      </p:sp>
    </p:spTree>
    <p:extLst>
      <p:ext uri="{BB962C8B-B14F-4D97-AF65-F5344CB8AC3E}">
        <p14:creationId xmlns:p14="http://schemas.microsoft.com/office/powerpoint/2010/main" val="22693414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842436" y="811677"/>
            <a:ext cx="7833912" cy="5865176"/>
            <a:chOff x="1883532" y="143857"/>
            <a:chExt cx="7833912" cy="5865176"/>
          </a:xfrm>
        </p:grpSpPr>
        <p:pic>
          <p:nvPicPr>
            <p:cNvPr id="1030" name="Picture 6" descr="C:\국책사업2017\부산정보산업진흥원\클라우드.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426" y="143857"/>
              <a:ext cx="1447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344" y="2257230"/>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국책사업2017\부산정보산업진흥원\기상청.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5385" y="1371855"/>
              <a:ext cx="576065" cy="596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83532" y="2781334"/>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1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2"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283" y="3284985"/>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1166" y="2253992"/>
              <a:ext cx="294445" cy="4950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15647" y="3695418"/>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3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2652137" y="2749068"/>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2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1" name="꺾인 연결선 10"/>
            <p:cNvCxnSpPr/>
            <p:nvPr/>
          </p:nvCxnSpPr>
          <p:spPr>
            <a:xfrm>
              <a:off x="2531603" y="2501529"/>
              <a:ext cx="150125"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4099697" y="1925908"/>
              <a:ext cx="2125713" cy="414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스마트시티픞랫폼</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(http://data.k-smartcity.kr)</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직사각형 20"/>
            <p:cNvSpPr/>
            <p:nvPr/>
          </p:nvSpPr>
          <p:spPr>
            <a:xfrm>
              <a:off x="6456041" y="1272324"/>
              <a:ext cx="1759385" cy="8607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기상청</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지역별</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상세관측자료</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강수량</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강수확률</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풍량</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풍속</a:t>
              </a:r>
            </a:p>
          </p:txBody>
        </p:sp>
        <p:sp>
          <p:nvSpPr>
            <p:cNvPr id="22" name="직사각형 21"/>
            <p:cNvSpPr/>
            <p:nvPr/>
          </p:nvSpPr>
          <p:spPr>
            <a:xfrm>
              <a:off x="4099698"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IoThub</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직사각형 22"/>
            <p:cNvSpPr/>
            <p:nvPr/>
          </p:nvSpPr>
          <p:spPr>
            <a:xfrm>
              <a:off x="5218671"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시각화</a:t>
              </a:r>
            </a:p>
          </p:txBody>
        </p:sp>
        <p:sp>
          <p:nvSpPr>
            <p:cNvPr id="24" name="직사각형 23"/>
            <p:cNvSpPr/>
            <p:nvPr/>
          </p:nvSpPr>
          <p:spPr>
            <a:xfrm>
              <a:off x="4817479"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BloB</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DB</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직사각형 24"/>
            <p:cNvSpPr/>
            <p:nvPr/>
          </p:nvSpPr>
          <p:spPr>
            <a:xfrm>
              <a:off x="5525252"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Trigger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func</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3" name="직선 화살표 연결선 2"/>
            <p:cNvCxnSpPr/>
            <p:nvPr/>
          </p:nvCxnSpPr>
          <p:spPr>
            <a:xfrm>
              <a:off x="5735960" y="1702682"/>
              <a:ext cx="0" cy="223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아래쪽 화살표 4"/>
            <p:cNvSpPr/>
            <p:nvPr/>
          </p:nvSpPr>
          <p:spPr>
            <a:xfrm>
              <a:off x="5735961" y="1691223"/>
              <a:ext cx="350079"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2" descr="C:\국책사업2017\부산정보산업진흥원\시각화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5608" y="5005375"/>
              <a:ext cx="719931" cy="899318"/>
            </a:xfrm>
            <a:prstGeom prst="rect">
              <a:avLst/>
            </a:prstGeom>
            <a:noFill/>
            <a:extLst>
              <a:ext uri="{909E8E84-426E-40DD-AFC4-6F175D3DCCD1}">
                <a14:hiddenFill xmlns:a14="http://schemas.microsoft.com/office/drawing/2010/main">
                  <a:solidFill>
                    <a:srgbClr val="FFFFFF"/>
                  </a:solidFill>
                </a14:hiddenFill>
              </a:ext>
            </a:extLst>
          </p:spPr>
        </p:pic>
        <p:sp>
          <p:nvSpPr>
            <p:cNvPr id="26" name="직사각형 25"/>
            <p:cNvSpPr/>
            <p:nvPr/>
          </p:nvSpPr>
          <p:spPr>
            <a:xfrm>
              <a:off x="6368929" y="4016616"/>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지능화</a:t>
              </a:r>
            </a:p>
          </p:txBody>
        </p:sp>
        <p:sp>
          <p:nvSpPr>
            <p:cNvPr id="27" name="직사각형 26"/>
            <p:cNvSpPr/>
            <p:nvPr/>
          </p:nvSpPr>
          <p:spPr>
            <a:xfrm>
              <a:off x="7512183"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콘텐츠</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 서비스</a:t>
              </a:r>
            </a:p>
          </p:txBody>
        </p:sp>
        <p:pic>
          <p:nvPicPr>
            <p:cNvPr id="7" name="Picture 3" descr="C:\국책사업2017\부산정보산업진흥원\스마트폰.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0337" y="4042580"/>
              <a:ext cx="597107" cy="848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국책사업2017\부산정보산업진흥원\기지국.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192" y="764705"/>
              <a:ext cx="512118" cy="67013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7565" y="168918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1310" y="167212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165" y="2749068"/>
              <a:ext cx="228600" cy="53459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꺾인 연결선 33"/>
            <p:cNvCxnSpPr/>
            <p:nvPr/>
          </p:nvCxnSpPr>
          <p:spPr>
            <a:xfrm rot="16200000" flipH="1">
              <a:off x="4872344" y="2666388"/>
              <a:ext cx="1503905" cy="923487"/>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꺾인 연결선 38"/>
            <p:cNvCxnSpPr/>
            <p:nvPr/>
          </p:nvCxnSpPr>
          <p:spPr>
            <a:xfrm rot="5400000">
              <a:off x="6249432" y="2629354"/>
              <a:ext cx="1673364" cy="828098"/>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7824193" y="5054926"/>
              <a:ext cx="1728192" cy="800219"/>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화재 경보</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알림  등급별</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습도</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시장공기환경</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미세먼지</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실시간 기상정보 표출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직사각형 47"/>
            <p:cNvSpPr/>
            <p:nvPr/>
          </p:nvSpPr>
          <p:spPr>
            <a:xfrm>
              <a:off x="6106943" y="5054926"/>
              <a:ext cx="1728192" cy="954107"/>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화재 확산 예측  및 대피로 안내 서비스</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t>
              </a: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태풍 지역확산</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시장공기환경</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미세먼지</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실시간 기상정보 표출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직사각형 48"/>
            <p:cNvSpPr/>
            <p:nvPr/>
          </p:nvSpPr>
          <p:spPr>
            <a:xfrm>
              <a:off x="2091894" y="4230735"/>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재래시장</a:t>
              </a:r>
            </a:p>
          </p:txBody>
        </p:sp>
        <p:sp>
          <p:nvSpPr>
            <p:cNvPr id="50" name="직사각형 49"/>
            <p:cNvSpPr/>
            <p:nvPr/>
          </p:nvSpPr>
          <p:spPr>
            <a:xfrm>
              <a:off x="2299695" y="342660"/>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SK_T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LoRa</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망</a:t>
              </a:r>
            </a:p>
          </p:txBody>
        </p:sp>
        <p:sp>
          <p:nvSpPr>
            <p:cNvPr id="53" name="TextBox 52"/>
            <p:cNvSpPr txBox="1"/>
            <p:nvPr/>
          </p:nvSpPr>
          <p:spPr>
            <a:xfrm>
              <a:off x="4303845" y="2676647"/>
              <a:ext cx="87075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http: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스마트 방재</a:t>
              </a:r>
              <a:endParaRPr kumimoji="0" lang="en-US" altLang="ko-KR" sz="1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공개 데이터</a:t>
              </a:r>
            </a:p>
          </p:txBody>
        </p:sp>
        <p:sp>
          <p:nvSpPr>
            <p:cNvPr id="54" name="TextBox 53"/>
            <p:cNvSpPr txBox="1"/>
            <p:nvPr/>
          </p:nvSpPr>
          <p:spPr>
            <a:xfrm>
              <a:off x="7674486" y="2676647"/>
              <a:ext cx="80663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http: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AWS  </a:t>
              </a: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공개</a:t>
              </a:r>
              <a:endParaRPr kumimoji="0" lang="en-US" altLang="ko-KR" sz="1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데이터</a:t>
              </a:r>
            </a:p>
          </p:txBody>
        </p:sp>
        <p:sp>
          <p:nvSpPr>
            <p:cNvPr id="56" name="직사각형 55"/>
            <p:cNvSpPr/>
            <p:nvPr/>
          </p:nvSpPr>
          <p:spPr>
            <a:xfrm>
              <a:off x="2878702" y="3150667"/>
              <a:ext cx="1220994" cy="984885"/>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불꽃센서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온도센서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Co,CO2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ko-KR" sz="1000" b="1" i="0" u="none" strike="noStrike" kern="1200" cap="none" spc="0" normalizeH="0" baseline="0" noProof="0" dirty="0" err="1">
                  <a:ln>
                    <a:noFill/>
                  </a:ln>
                  <a:solidFill>
                    <a:prstClr val="black"/>
                  </a:solidFill>
                  <a:effectLst/>
                  <a:uLnTx/>
                  <a:uFillTx/>
                  <a:latin typeface="Segoe UI"/>
                  <a:ea typeface="+mn-ea"/>
                  <a:cs typeface="+mn-cs"/>
                </a:rPr>
                <a:t>LoRa</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통신모듈</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7" name="직선 화살표 연결선 46"/>
            <p:cNvCxnSpPr/>
            <p:nvPr/>
          </p:nvCxnSpPr>
          <p:spPr>
            <a:xfrm>
              <a:off x="3489199" y="553682"/>
              <a:ext cx="1766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H="1">
              <a:off x="4511825" y="764704"/>
              <a:ext cx="743783"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6971039" y="553682"/>
              <a:ext cx="703446" cy="64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994775" y="943958"/>
              <a:ext cx="5052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cloud</a:t>
              </a:r>
              <a:endParaRPr kumimoji="0" lang="ko-KR" altLang="en-US" sz="10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42979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reeform 31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8" name="TextBox 318"/>
          <p:cNvSpPr txBox="1"/>
          <p:nvPr/>
        </p:nvSpPr>
        <p:spPr>
          <a:xfrm>
            <a:off x="452119" y="300543"/>
            <a:ext cx="10182316" cy="6086438"/>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Athena</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4000" b="0" i="0" u="none" strike="noStrike" kern="1200" cap="none" spc="-154" normalizeH="0" baseline="0" noProof="0" dirty="0">
                <a:ln>
                  <a:noFill/>
                </a:ln>
                <a:solidFill>
                  <a:srgbClr val="FEFEFE"/>
                </a:solidFill>
                <a:effectLst/>
                <a:uLnTx/>
                <a:uFillTx/>
                <a:latin typeface="Times New Roman"/>
                <a:ea typeface="+mn-ea"/>
                <a:cs typeface="Times New Roman"/>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대화식</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쿼리</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서비스</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6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145287" marR="0" lvl="0" indent="0" algn="l" defTabSz="914400" rtl="0" eaLnBrk="1" fontAlgn="auto" latinLnBrk="1" hangingPunct="0">
              <a:lnSpc>
                <a:spcPct val="119166"/>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SELECT</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gram,</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year,</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sum(count)</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FROM</a:t>
            </a:r>
            <a:r>
              <a:rPr kumimoji="0" lang="en-US" altLang="zh-CN" sz="3200" b="0" i="0" u="none" strike="noStrike" kern="1200" cap="none" spc="-179"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ngram</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WHERE</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gram</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'just</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say</a:t>
            </a:r>
            <a:r>
              <a:rPr kumimoji="0" lang="en-US" altLang="zh-CN" sz="3200" b="0" i="0" u="none" strike="noStrike" kern="1200" cap="none" spc="-94"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no'</a:t>
            </a:r>
          </a:p>
          <a:p>
            <a:pPr marL="0" marR="0" lvl="0" indent="0" algn="l" defTabSz="914400" rtl="0" eaLnBrk="1" fontAlgn="auto" latinLnBrk="1" hangingPunct="1">
              <a:lnSpc>
                <a:spcPts val="40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45287" algn="l" defTabSz="914400" rtl="0" eaLnBrk="1" fontAlgn="auto" latinLnBrk="1"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GROUP</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BY</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gram,year</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ORDER</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BY</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year</a:t>
            </a:r>
            <a:r>
              <a:rPr kumimoji="0" lang="en-US" altLang="zh-CN" sz="3200" b="0" i="0" u="none" strike="noStrike" kern="1200" cap="none" spc="-129"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ASC;</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71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169670" marR="0" lvl="0" indent="0" algn="l" defTabSz="914400" rtl="0" eaLnBrk="1" fontAlgn="auto" latinLnBrk="1" hangingPunct="0">
              <a:lnSpc>
                <a:spcPct val="166666"/>
              </a:lnSpc>
              <a:spcBef>
                <a:spcPts val="0"/>
              </a:spcBef>
              <a:spcAft>
                <a:spcPts val="0"/>
              </a:spcAft>
              <a:buClrTx/>
              <a:buSzTx/>
              <a:buFontTx/>
              <a:buNone/>
              <a:tabLst/>
              <a:defRPr/>
            </a:pPr>
            <a:r>
              <a:rPr kumimoji="0" lang="en-US" altLang="zh-CN" sz="2400" b="1" i="0" u="none" strike="noStrike" kern="1200" cap="none" spc="125" normalizeH="0" baseline="0" noProof="0" dirty="0">
                <a:ln>
                  <a:noFill/>
                </a:ln>
                <a:solidFill>
                  <a:srgbClr val="00AF4F"/>
                </a:solidFill>
                <a:effectLst/>
                <a:uLnTx/>
                <a:uFillTx/>
                <a:latin typeface="Times New Roman"/>
                <a:ea typeface="Times New Roman"/>
                <a:cs typeface="+mn-cs"/>
              </a:rPr>
              <a:t>44.66</a:t>
            </a:r>
            <a:r>
              <a:rPr kumimoji="0" lang="en-US" altLang="zh-CN" sz="2400" b="1" i="0" u="none" strike="noStrike" kern="1200" cap="none" spc="80" normalizeH="0" baseline="0" noProof="0" dirty="0">
                <a:ln>
                  <a:noFill/>
                </a:ln>
                <a:solidFill>
                  <a:srgbClr val="00AF4F"/>
                </a:solidFill>
                <a:effectLst/>
                <a:uLnTx/>
                <a:uFillTx/>
                <a:latin typeface="Times New Roman"/>
                <a:ea typeface="+mn-ea"/>
                <a:cs typeface="Times New Roman"/>
              </a:rPr>
              <a:t> </a:t>
            </a:r>
            <a:r>
              <a:rPr kumimoji="0" lang="en-US" altLang="zh-CN" sz="2400" b="0" i="0" u="none" strike="noStrike" kern="1200" cap="none" spc="114" normalizeH="0" baseline="0" noProof="0" dirty="0">
                <a:ln>
                  <a:noFill/>
                </a:ln>
                <a:solidFill>
                  <a:srgbClr val="FEFEFE"/>
                </a:solidFill>
                <a:effectLst/>
                <a:uLnTx/>
                <a:uFillTx/>
                <a:latin typeface="Times New Roman"/>
                <a:ea typeface="Times New Roman"/>
                <a:cs typeface="+mn-cs"/>
              </a:rPr>
              <a:t>seconds...Data</a:t>
            </a:r>
            <a:r>
              <a:rPr kumimoji="0" lang="en-US" altLang="zh-CN" sz="2400" b="0" i="0" u="none" strike="noStrike" kern="1200" cap="none" spc="8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20" normalizeH="0" baseline="0" noProof="0" dirty="0">
                <a:ln>
                  <a:noFill/>
                </a:ln>
                <a:solidFill>
                  <a:srgbClr val="FEFEFE"/>
                </a:solidFill>
                <a:effectLst/>
                <a:uLnTx/>
                <a:uFillTx/>
                <a:latin typeface="Times New Roman"/>
                <a:ea typeface="Times New Roman"/>
                <a:cs typeface="+mn-cs"/>
              </a:rPr>
              <a:t>scanned:</a:t>
            </a:r>
            <a:r>
              <a:rPr kumimoji="0" lang="en-US" altLang="zh-CN" sz="2400" b="0" i="0" u="none" strike="noStrike" kern="1200" cap="none" spc="8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45" normalizeH="0" baseline="0" noProof="0" dirty="0">
                <a:ln>
                  <a:noFill/>
                </a:ln>
                <a:solidFill>
                  <a:srgbClr val="FEFEFE"/>
                </a:solidFill>
                <a:effectLst/>
                <a:uLnTx/>
                <a:uFillTx/>
                <a:latin typeface="Times New Roman"/>
                <a:ea typeface="Times New Roman"/>
                <a:cs typeface="+mn-cs"/>
              </a:rPr>
              <a:t>169.53GB</a:t>
            </a:r>
            <a:r>
              <a:rPr kumimoji="0" lang="en-US" altLang="zh-CN" sz="24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400" b="0" i="0" u="none" strike="noStrike" kern="1200" cap="none" spc="225" normalizeH="0" baseline="0" noProof="0" dirty="0">
                <a:ln>
                  <a:noFill/>
                </a:ln>
                <a:solidFill>
                  <a:srgbClr val="FEFEFE"/>
                </a:solidFill>
                <a:effectLst/>
                <a:uLnTx/>
                <a:uFillTx/>
                <a:latin typeface="굴림"/>
                <a:ea typeface="굴림"/>
                <a:cs typeface="+mn-cs"/>
              </a:rPr>
              <a:t>비용</a:t>
            </a:r>
            <a:r>
              <a:rPr kumimoji="0" lang="en-US" altLang="zh-CN" sz="2400" b="0" i="0" u="none" strike="noStrike" kern="1200" cap="none" spc="69" normalizeH="0" baseline="0" noProof="0" dirty="0">
                <a:ln>
                  <a:noFill/>
                </a:ln>
                <a:solidFill>
                  <a:srgbClr val="FEFEFE"/>
                </a:solidFill>
                <a:effectLst/>
                <a:uLnTx/>
                <a:uFillTx/>
                <a:latin typeface="Times New Roman"/>
                <a:ea typeface="Times New Roman"/>
                <a:cs typeface="+mn-cs"/>
              </a:rPr>
              <a:t>:</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14" normalizeH="0" baseline="0" noProof="0" dirty="0">
                <a:ln>
                  <a:noFill/>
                </a:ln>
                <a:solidFill>
                  <a:srgbClr val="FEFEFE"/>
                </a:solidFill>
                <a:effectLst/>
                <a:uLnTx/>
                <a:uFillTx/>
                <a:latin typeface="Times New Roman"/>
                <a:ea typeface="Times New Roman"/>
                <a:cs typeface="+mn-cs"/>
              </a:rPr>
              <a:t>$5/TB</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00" normalizeH="0" baseline="0" noProof="0" dirty="0">
                <a:ln>
                  <a:noFill/>
                </a:ln>
                <a:solidFill>
                  <a:srgbClr val="FEFEFE"/>
                </a:solidFill>
                <a:effectLst/>
                <a:uLnTx/>
                <a:uFillTx/>
                <a:latin typeface="Times New Roman"/>
                <a:ea typeface="Times New Roman"/>
                <a:cs typeface="+mn-cs"/>
              </a:rPr>
              <a:t>or</a:t>
            </a:r>
            <a:r>
              <a:rPr kumimoji="0" lang="en-US" altLang="zh-CN" sz="2400" b="0" i="0" u="none" strike="noStrike" kern="1200" cap="none" spc="64"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10" normalizeH="0" baseline="0" noProof="0" dirty="0">
                <a:ln>
                  <a:noFill/>
                </a:ln>
                <a:solidFill>
                  <a:srgbClr val="FEFEFE"/>
                </a:solidFill>
                <a:effectLst/>
                <a:uLnTx/>
                <a:uFillTx/>
                <a:latin typeface="Times New Roman"/>
                <a:ea typeface="Times New Roman"/>
                <a:cs typeface="+mn-cs"/>
              </a:rPr>
              <a:t>$0.005/GB</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60" normalizeH="0" baseline="0" noProof="0" dirty="0">
                <a:ln>
                  <a:noFill/>
                </a:ln>
                <a:solidFill>
                  <a:srgbClr val="FEFEFE"/>
                </a:solidFill>
                <a:effectLst/>
                <a:uLnTx/>
                <a:uFillTx/>
                <a:latin typeface="Times New Roman"/>
                <a:ea typeface="Times New Roman"/>
                <a:cs typeface="+mn-cs"/>
              </a:rPr>
              <a:t>=</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00" normalizeH="0" baseline="0" noProof="0" dirty="0">
                <a:ln>
                  <a:noFill/>
                </a:ln>
                <a:solidFill>
                  <a:srgbClr val="00AF4F"/>
                </a:solidFill>
                <a:effectLst/>
                <a:uLnTx/>
                <a:uFillTx/>
                <a:latin typeface="Times New Roman"/>
                <a:ea typeface="Times New Roman"/>
                <a:cs typeface="+mn-cs"/>
              </a:rPr>
              <a:t>$0.85</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5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03434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reeform 3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21" name="Picture 321"/>
          <p:cNvPicPr>
            <a:picLocks noChangeAspect="1"/>
          </p:cNvPicPr>
          <p:nvPr/>
        </p:nvPicPr>
        <p:blipFill>
          <a:blip r:embed="rId2"/>
          <a:stretch>
            <a:fillRect/>
          </a:stretch>
        </p:blipFill>
        <p:spPr>
          <a:xfrm>
            <a:off x="1059180" y="1287780"/>
            <a:ext cx="10096500" cy="4762500"/>
          </a:xfrm>
          <a:prstGeom prst="rect">
            <a:avLst/>
          </a:prstGeom>
        </p:spPr>
      </p:pic>
      <p:sp>
        <p:nvSpPr>
          <p:cNvPr id="2" name="TextBox 321"/>
          <p:cNvSpPr txBox="1"/>
          <p:nvPr/>
        </p:nvSpPr>
        <p:spPr>
          <a:xfrm>
            <a:off x="566926" y="419354"/>
            <a:ext cx="8217232" cy="596762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62A96"/>
                </a:solidFill>
                <a:effectLst/>
                <a:uLnTx/>
                <a:uFillTx/>
                <a:latin typeface="Times New Roman"/>
                <a:ea typeface="Times New Roman"/>
                <a:cs typeface="+mn-cs"/>
              </a:rPr>
              <a:t>NEW!</a:t>
            </a:r>
            <a:r>
              <a:rPr kumimoji="0" lang="en-US" altLang="zh-CN" sz="4000" b="0" i="0" u="none" strike="noStrike" kern="1200" cap="none" spc="204" normalizeH="0" baseline="0" noProof="0" dirty="0">
                <a:ln>
                  <a:noFill/>
                </a:ln>
                <a:solidFill>
                  <a:srgbClr val="E62A96"/>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20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Lake</a:t>
            </a:r>
            <a:r>
              <a:rPr kumimoji="0" lang="en-US" altLang="zh-CN" sz="4000" b="0" i="0" u="none" strike="noStrike" kern="1200" cap="none" spc="20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Formation</a:t>
            </a:r>
            <a:r>
              <a:rPr kumimoji="0" lang="en-US" altLang="zh-CN" sz="4000" b="0" i="0" u="none" strike="noStrike" kern="1200" cap="none" spc="20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(Preview)</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2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46393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1"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1"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1"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1"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1"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1"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1"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1"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1"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1"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1"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1"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1"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30196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2139</TotalTime>
  <Words>3577</Words>
  <Application>Microsoft Office PowerPoint</Application>
  <PresentationFormat>와이드스크린</PresentationFormat>
  <Paragraphs>683</Paragraphs>
  <Slides>61</Slides>
  <Notes>11</Notes>
  <HiddenSlides>0</HiddenSlides>
  <MMClips>0</MMClips>
  <ScaleCrop>false</ScaleCrop>
  <HeadingPairs>
    <vt:vector size="6" baseType="variant">
      <vt:variant>
        <vt:lpstr>사용한 글꼴</vt:lpstr>
      </vt:variant>
      <vt:variant>
        <vt:i4>28</vt:i4>
      </vt:variant>
      <vt:variant>
        <vt:lpstr>테마</vt:lpstr>
      </vt:variant>
      <vt:variant>
        <vt:i4>12</vt:i4>
      </vt:variant>
      <vt:variant>
        <vt:lpstr>슬라이드 제목</vt:lpstr>
      </vt:variant>
      <vt:variant>
        <vt:i4>61</vt:i4>
      </vt:variant>
    </vt:vector>
  </HeadingPairs>
  <TitlesOfParts>
    <vt:vector size="101" baseType="lpstr">
      <vt:lpstr>?? ??</vt:lpstr>
      <vt:lpstr>Abadi</vt:lpstr>
      <vt:lpstr>Fira Code</vt:lpstr>
      <vt:lpstr>Helvetica Neue</vt:lpstr>
      <vt:lpstr>HY견고딕</vt:lpstr>
      <vt:lpstr>Quattrocento Sans</vt:lpstr>
      <vt:lpstr>Segoe Pro Light</vt:lpstr>
      <vt:lpstr>SimSun</vt:lpstr>
      <vt:lpstr>굴림</vt:lpstr>
      <vt:lpstr>굴림체</vt:lpstr>
      <vt:lpstr>나눔명조</vt:lpstr>
      <vt:lpstr>나눔바른고딕 Light</vt:lpstr>
      <vt:lpstr>나눔스퀘어</vt:lpstr>
      <vt:lpstr>나눔스퀘어 ExtraBold</vt:lpstr>
      <vt:lpstr>맑은 고딕</vt:lpstr>
      <vt:lpstr>바탕</vt:lpstr>
      <vt:lpstr>Arial</vt:lpstr>
      <vt:lpstr>Calibri</vt:lpstr>
      <vt:lpstr>Consolas</vt:lpstr>
      <vt:lpstr>Helvetica</vt:lpstr>
      <vt:lpstr>Lucida Console</vt:lpstr>
      <vt:lpstr>Segoe UI</vt:lpstr>
      <vt:lpstr>Segoe UI Light</vt:lpstr>
      <vt:lpstr>Segoe UI Semibold</vt:lpstr>
      <vt:lpstr>Segoe UI Semilight</vt:lpstr>
      <vt:lpstr>Segoe UI Symbol</vt:lpstr>
      <vt:lpstr>Times New Roman</vt:lpstr>
      <vt:lpstr>Wingdings</vt:lpstr>
      <vt:lpstr>Office 테마</vt:lpstr>
      <vt:lpstr>Dynamics 365</vt:lpstr>
      <vt:lpstr>3_Microsoft 365 PPT Template - 2018</vt:lpstr>
      <vt:lpstr>2_White Template</vt:lpstr>
      <vt:lpstr>1_Black Template</vt:lpstr>
      <vt:lpstr>C+E Azure 2018</vt:lpstr>
      <vt:lpstr>WelcomeDoc</vt:lpstr>
      <vt:lpstr>1_WelcomeDoc</vt:lpstr>
      <vt:lpstr>Office Theme</vt:lpstr>
      <vt:lpstr>2_WelcomeDoc</vt:lpstr>
      <vt:lpstr>4_Microsoft 365 PPT Template - 2018</vt:lpstr>
      <vt:lpstr>1_Office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Kubernetes</vt:lpstr>
      <vt:lpstr>Cosmos DB</vt:lpstr>
      <vt:lpstr>Cassandra</vt:lpstr>
      <vt:lpstr>MongoDB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VS code</vt:lpstr>
      <vt:lpstr>VS-Code에서 C / C++ 코딩 환경 구축하기 </vt:lpstr>
      <vt:lpstr>VS code 설치</vt:lpstr>
      <vt:lpstr>Azure web app   - VS code</vt:lpstr>
      <vt:lpstr>PowerPoint 프레젠테이션</vt:lpstr>
      <vt:lpstr>Azure web app   - VS code</vt:lpstr>
      <vt:lpstr>=</vt:lpstr>
      <vt:lpstr>GitHub</vt:lpstr>
      <vt:lpstr>PowerPoint 프레젠테이션</vt:lpstr>
      <vt:lpstr>PowerPoint 프레젠테이션</vt:lpstr>
      <vt:lpstr>PowerPoint 프레젠테이션</vt:lpstr>
      <vt:lpstr>Git</vt:lpstr>
      <vt:lpstr>PowerPoint 프레젠테이션</vt:lpstr>
      <vt:lpstr>GitHub</vt:lpstr>
      <vt:lpstr>PowerPoint 프레젠테이션</vt:lpstr>
      <vt:lpstr>PowerPoint 프레젠테이션</vt:lpstr>
      <vt:lpstr>PowerPoint 프레젠테이션</vt:lpstr>
      <vt:lpstr>클라우드기반 빅데이터 분석  Mini 프로젝트 </vt:lpstr>
      <vt:lpstr>PowerPoint 프레젠테이션</vt:lpstr>
      <vt:lpstr>PowerPoint 프레젠테이션</vt:lpstr>
      <vt:lpstr>PowerPoint 프레젠테이션</vt:lpstr>
      <vt:lpstr>PowerPoint 프레젠테이션</vt:lpstr>
      <vt:lpstr>PowerPoint 프레젠테이션</vt:lpstr>
      <vt:lpstr>Smart Train monitoring</vt:lpstr>
      <vt:lpstr>PowerPoint 프레젠테이션</vt:lpstr>
      <vt:lpstr>PowerPoint 프레젠테이션</vt:lpstr>
      <vt:lpstr>Structure Model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210</cp:revision>
  <cp:lastPrinted>2021-07-07T08:15:22Z</cp:lastPrinted>
  <dcterms:created xsi:type="dcterms:W3CDTF">2019-12-23T00:32:35Z</dcterms:created>
  <dcterms:modified xsi:type="dcterms:W3CDTF">2021-07-07T08:42:47Z</dcterms:modified>
</cp:coreProperties>
</file>